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32"/>
  </p:notesMasterIdLst>
  <p:sldIdLst>
    <p:sldId id="256" r:id="rId2"/>
    <p:sldId id="406" r:id="rId3"/>
    <p:sldId id="407" r:id="rId4"/>
    <p:sldId id="311" r:id="rId5"/>
    <p:sldId id="299" r:id="rId6"/>
    <p:sldId id="436" r:id="rId7"/>
    <p:sldId id="442" r:id="rId8"/>
    <p:sldId id="447" r:id="rId9"/>
    <p:sldId id="449" r:id="rId10"/>
    <p:sldId id="657" r:id="rId11"/>
    <p:sldId id="678" r:id="rId12"/>
    <p:sldId id="260" r:id="rId13"/>
    <p:sldId id="439" r:id="rId14"/>
    <p:sldId id="261" r:id="rId15"/>
    <p:sldId id="269" r:id="rId16"/>
    <p:sldId id="262" r:id="rId17"/>
    <p:sldId id="651" r:id="rId18"/>
    <p:sldId id="270" r:id="rId19"/>
    <p:sldId id="443" r:id="rId20"/>
    <p:sldId id="444" r:id="rId21"/>
    <p:sldId id="267" r:id="rId22"/>
    <p:sldId id="437" r:id="rId23"/>
    <p:sldId id="427" r:id="rId24"/>
    <p:sldId id="450" r:id="rId25"/>
    <p:sldId id="271" r:id="rId26"/>
    <p:sldId id="441" r:id="rId27"/>
    <p:sldId id="277" r:id="rId28"/>
    <p:sldId id="650" r:id="rId29"/>
    <p:sldId id="653" r:id="rId30"/>
    <p:sldId id="659" r:id="rId31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000"/>
    <a:srgbClr val="EDF4E7"/>
    <a:srgbClr val="FFFFFF"/>
    <a:srgbClr val="9FE600"/>
    <a:srgbClr val="515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0" autoAdjust="0"/>
    <p:restoredTop sz="95652" autoAdjust="0"/>
  </p:normalViewPr>
  <p:slideViewPr>
    <p:cSldViewPr snapToGrid="0">
      <p:cViewPr varScale="1">
        <p:scale>
          <a:sx n="134" d="100"/>
          <a:sy n="134" d="100"/>
        </p:scale>
        <p:origin x="144" y="96"/>
      </p:cViewPr>
      <p:guideLst>
        <p:guide orient="horz" pos="2573"/>
        <p:guide pos="7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brc-nas\amt\member%20folders\Sibo%20Lin\AOT\Manuscripts\DFT_PNPvsPPN\DFT_compiledCrestPNPvsPP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ysClr val="windowText" lastClr="000000"/>
                </a:solidFill>
              </a:ln>
              <a:effectLst/>
            </c:spPr>
          </c:marker>
          <c:trendline>
            <c:spPr>
              <a:ln w="19050" cap="rnd">
                <a:solidFill>
                  <a:sysClr val="windowText" lastClr="00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8196475503405175"/>
                  <c:y val="-6.943372098370204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'PE vs DGPPN'!$N$2:$N$15</c:f>
              <c:numCache>
                <c:formatCode>0.0</c:formatCode>
                <c:ptCount val="14"/>
                <c:pt idx="0">
                  <c:v>8.5573402330106649</c:v>
                </c:pt>
                <c:pt idx="1">
                  <c:v>9.4728758640533641</c:v>
                </c:pt>
                <c:pt idx="2">
                  <c:v>9.4835435169550912</c:v>
                </c:pt>
                <c:pt idx="3">
                  <c:v>2.5376463960136149</c:v>
                </c:pt>
                <c:pt idx="4">
                  <c:v>-2.5696493551468338</c:v>
                </c:pt>
                <c:pt idx="5">
                  <c:v>3.5240905440913055</c:v>
                </c:pt>
                <c:pt idx="6">
                  <c:v>-0.94314602697298922</c:v>
                </c:pt>
                <c:pt idx="7">
                  <c:v>4.6962773559853987</c:v>
                </c:pt>
                <c:pt idx="8">
                  <c:v>3.7920368871995409</c:v>
                </c:pt>
                <c:pt idx="9">
                  <c:v>0.50765478107374562</c:v>
                </c:pt>
                <c:pt idx="10">
                  <c:v>8.865447151874827</c:v>
                </c:pt>
                <c:pt idx="11">
                  <c:v>9.0210693839099552</c:v>
                </c:pt>
                <c:pt idx="12">
                  <c:v>6.7407016779601685</c:v>
                </c:pt>
                <c:pt idx="13">
                  <c:v>7.5489332700597656</c:v>
                </c:pt>
              </c:numCache>
            </c:numRef>
          </c:xVal>
          <c:yVal>
            <c:numRef>
              <c:f>'PE vs DGPPN'!$P$2:$P$16</c:f>
              <c:numCache>
                <c:formatCode>General</c:formatCode>
                <c:ptCount val="15"/>
                <c:pt idx="0">
                  <c:v>0.26236426446749106</c:v>
                </c:pt>
                <c:pt idx="1">
                  <c:v>-0.10536051565782628</c:v>
                </c:pt>
                <c:pt idx="2">
                  <c:v>-0.22314355131420971</c:v>
                </c:pt>
                <c:pt idx="3">
                  <c:v>0.21511137961694549</c:v>
                </c:pt>
                <c:pt idx="4">
                  <c:v>2.5572273113676265</c:v>
                </c:pt>
                <c:pt idx="5">
                  <c:v>1.1939224684724346</c:v>
                </c:pt>
                <c:pt idx="6">
                  <c:v>2.7850112422383382</c:v>
                </c:pt>
                <c:pt idx="7">
                  <c:v>1.5260563034950492</c:v>
                </c:pt>
                <c:pt idx="8">
                  <c:v>2.0541237336955462</c:v>
                </c:pt>
                <c:pt idx="9">
                  <c:v>1.2237754316221157</c:v>
                </c:pt>
                <c:pt idx="10">
                  <c:v>-0.22314355131420971</c:v>
                </c:pt>
                <c:pt idx="11">
                  <c:v>-0.22314355131420971</c:v>
                </c:pt>
                <c:pt idx="12">
                  <c:v>-0.51082562376599072</c:v>
                </c:pt>
                <c:pt idx="13">
                  <c:v>-0.51082562376599072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19-4671-B653-72EB0B079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15480"/>
        <c:axId val="809762376"/>
      </c:scatterChart>
      <c:valAx>
        <c:axId val="495315480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G</a:t>
                </a:r>
                <a:r>
                  <a:rPr lang="en-US" baseline="-25000"/>
                  <a:t>PPN</a:t>
                </a:r>
                <a:r>
                  <a:rPr lang="en-US" baseline="0"/>
                  <a:t> (kcal/mol)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62376"/>
        <c:crossesAt val="-3"/>
        <c:crossBetween val="midCat"/>
      </c:valAx>
      <c:valAx>
        <c:axId val="809762376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ln(PE wt%)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15480"/>
        <c:crossesAt val="-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56.emf"/><Relationship Id="rId1" Type="http://schemas.openxmlformats.org/officeDocument/2006/relationships/image" Target="../media/image68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4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63.emf"/><Relationship Id="rId1" Type="http://schemas.openxmlformats.org/officeDocument/2006/relationships/image" Target="../media/image68.emf"/><Relationship Id="rId4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wmf"/><Relationship Id="rId1" Type="http://schemas.openxmlformats.org/officeDocument/2006/relationships/image" Target="../media/image34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7579-AD93-4E48-9924-DED47B504270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50E72-87A1-4481-8BCD-D75DD772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com/Product/Detail/S-12827/Uline-Stretch-Wrap/Economy-Stretch-Wrap-Cast-80-gauge-18-x-150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blspolymers.com/LLDPE.htm" TargetMode="External"/><Relationship Id="rId5" Type="http://schemas.openxmlformats.org/officeDocument/2006/relationships/hyperlink" Target="https://www.hillnmarkes.com/" TargetMode="External"/><Relationship Id="rId4" Type="http://schemas.openxmlformats.org/officeDocument/2006/relationships/hyperlink" Target="https://www.freshwatersystems.com/products/3-8-od-lldpe-polyethylene-tubing-500-ft-rol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https://www.uline.com/Product/Detail/S-12827/Uline-Stretch-Wrap/Economy-Stretch-Wrap-Cast-80-gauge-18-x-1500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https://www.freshwatersystems.com/products/3-8-od-lldpe-polyethylene-tubing-500-ft-roll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https://www.hillnmarkes.com/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http://www.blspolymers.com/LLDPE.htm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7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52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1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3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4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7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4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PDI catalyst reference: </a:t>
            </a:r>
            <a:r>
              <a:rPr lang="en-GB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Small, B. L. </a:t>
            </a:r>
            <a:r>
              <a:rPr lang="en-GB" sz="1200" i="1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Acc. Chem. Res. </a:t>
            </a:r>
            <a:r>
              <a:rPr lang="en-GB" sz="1200" b="1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2015</a:t>
            </a:r>
            <a:r>
              <a:rPr lang="en-GB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, </a:t>
            </a:r>
            <a:r>
              <a:rPr lang="en-GB" sz="1200" i="1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48</a:t>
            </a:r>
            <a:r>
              <a:rPr lang="en-GB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, 2599</a:t>
            </a:r>
            <a:endParaRPr lang="en-US" sz="1200" dirty="0">
              <a:solidFill>
                <a:srgbClr val="53565A"/>
              </a:solidFill>
              <a:latin typeface="Arial" charset="0"/>
              <a:ea typeface="ＭＳ Ｐゴシック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53565A"/>
              </a:solidFill>
              <a:latin typeface="Arial" charset="0"/>
              <a:ea typeface="ＭＳ Ｐゴシック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Catalytic Conditions: 0.8 </a:t>
            </a:r>
            <a:r>
              <a:rPr lang="en-US" sz="1200" dirty="0" err="1">
                <a:solidFill>
                  <a:srgbClr val="53565A"/>
                </a:solidFill>
                <a:latin typeface="Arial" charset="0"/>
                <a:ea typeface="ＭＳ Ｐゴシック" charset="0"/>
              </a:rPr>
              <a:t>umol</a:t>
            </a:r>
            <a:r>
              <a:rPr lang="en-US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 Cr or Fe; 500:1 Al(MMAO-3A)/Cr-or-</a:t>
            </a:r>
            <a:r>
              <a:rPr lang="en-US" sz="1200" dirty="0" err="1">
                <a:solidFill>
                  <a:srgbClr val="53565A"/>
                </a:solidFill>
                <a:latin typeface="Arial" charset="0"/>
                <a:ea typeface="ＭＳ Ｐゴシック" charset="0"/>
              </a:rPr>
              <a:t>Ti</a:t>
            </a:r>
            <a:r>
              <a:rPr lang="en-US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; </a:t>
            </a:r>
            <a:r>
              <a:rPr lang="en-US" sz="1200" dirty="0" err="1">
                <a:solidFill>
                  <a:srgbClr val="53565A"/>
                </a:solidFill>
                <a:latin typeface="Arial" charset="0"/>
                <a:ea typeface="ＭＳ Ｐゴシック" charset="0"/>
              </a:rPr>
              <a:t>MeCy</a:t>
            </a:r>
            <a:r>
              <a:rPr lang="en-US" sz="1200" dirty="0">
                <a:solidFill>
                  <a:srgbClr val="53565A"/>
                </a:solidFill>
                <a:latin typeface="Arial" charset="0"/>
                <a:ea typeface="ＭＳ Ｐゴシック" charset="0"/>
              </a:rPr>
              <a:t> solvent; 1h at 45 ºC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84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Benchmark References)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9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E7515-515B-4F41-98AE-421B6F165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0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Trebuchet MS"/>
              </a:rPr>
              <a:t>27/10/2014</a:t>
            </a:r>
            <a:endParaRPr lang="en-US" dirty="0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78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58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54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76A6E"/>
                </a:solidFill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676A6E"/>
                </a:solidFill>
              </a:rPr>
              <a:t>Copyright note text (8pt)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110374"/>
            <a:ext cx="4038600" cy="3429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7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  <p:sldLayoutId id="2147484121" r:id="rId23"/>
    <p:sldLayoutId id="2147484122" r:id="rId24"/>
    <p:sldLayoutId id="2147484124" r:id="rId25"/>
    <p:sldLayoutId id="2147484125" r:id="rId26"/>
  </p:sldLayoutIdLst>
  <p:hf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47.emf"/><Relationship Id="rId2" Type="http://schemas.openxmlformats.org/officeDocument/2006/relationships/slideLayout" Target="../slideLayouts/slideLayout23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5.wmf"/><Relationship Id="rId5" Type="http://schemas.openxmlformats.org/officeDocument/2006/relationships/image" Target="../media/image34.emf"/><Relationship Id="rId15" Type="http://schemas.openxmlformats.org/officeDocument/2006/relationships/image" Target="../media/image49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4.emf"/><Relationship Id="rId1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72.emf"/><Relationship Id="rId3" Type="http://schemas.openxmlformats.org/officeDocument/2006/relationships/tags" Target="../tags/tag2.xml"/><Relationship Id="rId21" Type="http://schemas.openxmlformats.org/officeDocument/2006/relationships/image" Target="../media/image75.png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69.emf"/><Relationship Id="rId17" Type="http://schemas.openxmlformats.org/officeDocument/2006/relationships/oleObject" Target="../embeddings/oleObject40.bin"/><Relationship Id="rId2" Type="http://schemas.openxmlformats.org/officeDocument/2006/relationships/tags" Target="../tags/tag1.xml"/><Relationship Id="rId16" Type="http://schemas.openxmlformats.org/officeDocument/2006/relationships/image" Target="../media/image71.emf"/><Relationship Id="rId20" Type="http://schemas.openxmlformats.org/officeDocument/2006/relationships/image" Target="../media/image73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4.png"/><Relationship Id="rId11" Type="http://schemas.openxmlformats.org/officeDocument/2006/relationships/oleObject" Target="../embeddings/oleObject37.bin"/><Relationship Id="rId5" Type="http://schemas.openxmlformats.org/officeDocument/2006/relationships/notesSlide" Target="../notesSlides/notesSlide8.xml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41.bin"/><Relationship Id="rId4" Type="http://schemas.openxmlformats.org/officeDocument/2006/relationships/slideLayout" Target="../slideLayouts/slideLayout23.xml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7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2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56.e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8.jpeg"/><Relationship Id="rId5" Type="http://schemas.openxmlformats.org/officeDocument/2006/relationships/image" Target="../media/image35.gif"/><Relationship Id="rId4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49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90.emf"/><Relationship Id="rId3" Type="http://schemas.openxmlformats.org/officeDocument/2006/relationships/tags" Target="../tags/tag4.xml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55.bin"/><Relationship Id="rId2" Type="http://schemas.openxmlformats.org/officeDocument/2006/relationships/tags" Target="../tags/tag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93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91.emf"/><Relationship Id="rId10" Type="http://schemas.openxmlformats.org/officeDocument/2006/relationships/image" Target="../media/image92.jpe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63.emf"/><Relationship Id="rId14" Type="http://schemas.openxmlformats.org/officeDocument/2006/relationships/oleObject" Target="../embeddings/oleObject5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tags" Target="../tags/tag6.xml"/><Relationship Id="rId7" Type="http://schemas.openxmlformats.org/officeDocument/2006/relationships/oleObject" Target="../embeddings/oleObject35.bin"/><Relationship Id="rId2" Type="http://schemas.openxmlformats.org/officeDocument/2006/relationships/tags" Target="../tags/tag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8.xml"/><Relationship Id="rId7" Type="http://schemas.openxmlformats.org/officeDocument/2006/relationships/image" Target="../media/image68.emf"/><Relationship Id="rId2" Type="http://schemas.openxmlformats.org/officeDocument/2006/relationships/tags" Target="../tags/tag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5.bin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96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0.e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3.tiff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tiff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1.tif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4.png"/><Relationship Id="rId4" Type="http://schemas.openxmlformats.org/officeDocument/2006/relationships/image" Target="../media/image15.emf"/><Relationship Id="rId9" Type="http://schemas.openxmlformats.org/officeDocument/2006/relationships/image" Target="../media/image16.emf"/><Relationship Id="rId1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tif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2.emf"/><Relationship Id="rId4" Type="http://schemas.openxmlformats.org/officeDocument/2006/relationships/image" Target="../media/image29.tif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6.tiff"/><Relationship Id="rId4" Type="http://schemas.openxmlformats.org/officeDocument/2006/relationships/image" Target="../media/image3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image" Target="../media/image37.emf"/><Relationship Id="rId5" Type="http://schemas.openxmlformats.org/officeDocument/2006/relationships/image" Target="../media/image38.jpe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35.gif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0502-444E-46BA-A26A-049113BF6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88" y="957407"/>
            <a:ext cx="8231187" cy="1215129"/>
          </a:xfrm>
        </p:spPr>
        <p:txBody>
          <a:bodyPr/>
          <a:lstStyle/>
          <a:p>
            <a:r>
              <a:rPr lang="en-US" sz="2800" dirty="0"/>
              <a:t>ethylene oligomerization:</a:t>
            </a:r>
            <a:br>
              <a:rPr lang="en-US" sz="2800" dirty="0"/>
            </a:br>
            <a:r>
              <a:rPr lang="en-US" sz="2800" dirty="0"/>
              <a:t>molecular strategies to avoid polyethylene fouling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28DB-CD3B-45EE-B3C0-2E4C7CCA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8" y="1955862"/>
            <a:ext cx="6094412" cy="1215128"/>
          </a:xfrm>
        </p:spPr>
        <p:txBody>
          <a:bodyPr/>
          <a:lstStyle/>
          <a:p>
            <a:r>
              <a:rPr lang="en-US" dirty="0"/>
              <a:t>Sibo Lin*, </a:t>
            </a:r>
            <a:r>
              <a:rPr lang="en-US" dirty="0" err="1"/>
              <a:t>YagnaSENI</a:t>
            </a:r>
            <a:r>
              <a:rPr lang="en-US" dirty="0"/>
              <a:t> Ghosh, DANA A. WONG, DOUGLAS THEBERGE, BRIAN HANNA</a:t>
            </a:r>
            <a:endParaRPr lang="en-US" baseline="30000" dirty="0"/>
          </a:p>
          <a:p>
            <a:r>
              <a:rPr lang="en-US" sz="800" dirty="0"/>
              <a:t>Aramco services company: Aramco Research Center -- Boston</a:t>
            </a:r>
          </a:p>
        </p:txBody>
      </p:sp>
    </p:spTree>
    <p:extLst>
      <p:ext uri="{BB962C8B-B14F-4D97-AF65-F5344CB8AC3E}">
        <p14:creationId xmlns:p14="http://schemas.microsoft.com/office/powerpoint/2010/main" val="72636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6F48D0D-1B09-4588-9463-7C2C452E6F15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5DB41-8AFE-4B07-A790-83EED5F1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Greatly Reduced PE via Surface Confined Catalysts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B96C15-2481-40F2-A280-F92E23283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71629"/>
              </p:ext>
            </p:extLst>
          </p:nvPr>
        </p:nvGraphicFramePr>
        <p:xfrm>
          <a:off x="1634035" y="945707"/>
          <a:ext cx="2818502" cy="1284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CS ChemDraw Drawing" r:id="rId4" imgW="2661800" imgH="1212576" progId="ChemDraw.Document.6.0">
                  <p:embed/>
                </p:oleObj>
              </mc:Choice>
              <mc:Fallback>
                <p:oleObj name="CS ChemDraw Drawing" r:id="rId4" imgW="2661800" imgH="1212576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3B96C15-2481-40F2-A280-F92E232839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4035" y="945707"/>
                        <a:ext cx="2818502" cy="1284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6952F0E7-1795-4A34-9611-E27E049C14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8670" y="532360"/>
          <a:ext cx="1532632" cy="77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CS ChemDraw Drawing" r:id="rId6" imgW="2586240" imgH="1314720" progId="ChemDraw.Document.6.0">
                  <p:embed/>
                </p:oleObj>
              </mc:Choice>
              <mc:Fallback>
                <p:oleObj name="CS ChemDraw Drawing" r:id="rId6" imgW="2586240" imgH="1314720" progId="ChemDraw.Document.6.0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6952F0E7-1795-4A34-9611-E27E049C14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8670" y="532360"/>
                        <a:ext cx="1532632" cy="77479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A91F34FC-6663-445B-93EA-75F586CC6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017" y="528593"/>
          <a:ext cx="1575197" cy="6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CS ChemDraw Drawing" r:id="rId8" imgW="2660469" imgH="1152767" progId="ChemDraw.Document.6.0">
                  <p:embed/>
                </p:oleObj>
              </mc:Choice>
              <mc:Fallback>
                <p:oleObj name="CS ChemDraw Drawing" r:id="rId8" imgW="2660469" imgH="1152767" progId="ChemDraw.Document.6.0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A91F34FC-6663-445B-93EA-75F586CC66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017" y="528593"/>
                        <a:ext cx="1575197" cy="6774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8D510D9-4A03-4423-973C-689461D704C8}"/>
              </a:ext>
            </a:extLst>
          </p:cNvPr>
          <p:cNvSpPr txBox="1"/>
          <p:nvPr/>
        </p:nvSpPr>
        <p:spPr>
          <a:xfrm>
            <a:off x="5846269" y="65237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53565A">
                    <a:lumMod val="50000"/>
                  </a:srgbClr>
                </a:solidFill>
              </a:rPr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1F4F12-B068-431A-9A01-13D4D2E7C2D0}"/>
              </a:ext>
            </a:extLst>
          </p:cNvPr>
          <p:cNvSpPr txBox="1"/>
          <p:nvPr/>
        </p:nvSpPr>
        <p:spPr>
          <a:xfrm>
            <a:off x="7470481" y="66870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53565A">
                    <a:lumMod val="50000"/>
                  </a:srgbClr>
                </a:solidFill>
              </a:rPr>
              <a:t>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A6F92-113D-452B-8633-D063EB4AF8A7}"/>
              </a:ext>
            </a:extLst>
          </p:cNvPr>
          <p:cNvGrpSpPr/>
          <p:nvPr/>
        </p:nvGrpSpPr>
        <p:grpSpPr>
          <a:xfrm>
            <a:off x="5850027" y="1467664"/>
            <a:ext cx="3106802" cy="848321"/>
            <a:chOff x="7816815" y="1839319"/>
            <a:chExt cx="4142403" cy="1131094"/>
          </a:xfrm>
        </p:grpSpPr>
        <p:graphicFrame>
          <p:nvGraphicFramePr>
            <p:cNvPr id="39" name="Object 38">
              <a:extLst>
                <a:ext uri="{FF2B5EF4-FFF2-40B4-BE49-F238E27FC236}">
                  <a16:creationId xmlns:a16="http://schemas.microsoft.com/office/drawing/2014/main" id="{7C3A8275-3E76-48E8-93A8-BB56DBA244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36875" y="1839319"/>
            <a:ext cx="1787128" cy="11310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7" name="CS ChemDraw Drawing" r:id="rId10" imgW="2278800" imgH="1445760" progId="ChemDraw.Document.6.0">
                    <p:embed/>
                  </p:oleObj>
                </mc:Choice>
                <mc:Fallback>
                  <p:oleObj name="CS ChemDraw Drawing" r:id="rId10" imgW="2278800" imgH="1445760" progId="ChemDraw.Document.6.0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7C3A8275-3E76-48E8-93A8-BB56DBA244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6875" y="1839319"/>
                          <a:ext cx="1787128" cy="113109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2C9037EA-5F4F-4CD3-97FA-C282CF4540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9793" y="1843089"/>
            <a:ext cx="1749425" cy="1127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8" name="CS ChemDraw Drawing" r:id="rId12" imgW="2216953" imgH="1440803" progId="ChemDraw.Document.6.0">
                    <p:embed/>
                  </p:oleObj>
                </mc:Choice>
                <mc:Fallback>
                  <p:oleObj name="CS ChemDraw Drawing" r:id="rId12" imgW="2216953" imgH="1440803" progId="ChemDraw.Document.6.0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2C9037EA-5F4F-4CD3-97FA-C282CF4540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9793" y="1843089"/>
                          <a:ext cx="1749425" cy="112732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C73AD7-F48D-4BE8-B67D-0D27A6AB04F7}"/>
                </a:ext>
              </a:extLst>
            </p:cNvPr>
            <p:cNvSpPr txBox="1"/>
            <p:nvPr/>
          </p:nvSpPr>
          <p:spPr>
            <a:xfrm>
              <a:off x="7816815" y="1967647"/>
              <a:ext cx="440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53565A">
                      <a:lumMod val="50000"/>
                    </a:srgbClr>
                  </a:solidFill>
                </a:rPr>
                <a:t>A’</a:t>
              </a:r>
              <a:endParaRPr lang="en-US" sz="1200" b="1" baseline="-25000" dirty="0">
                <a:solidFill>
                  <a:srgbClr val="53565A">
                    <a:lumMod val="50000"/>
                  </a:srgb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AE9B0F-434F-419E-B793-A1F79324C6BF}"/>
                </a:ext>
              </a:extLst>
            </p:cNvPr>
            <p:cNvSpPr txBox="1"/>
            <p:nvPr/>
          </p:nvSpPr>
          <p:spPr>
            <a:xfrm>
              <a:off x="9975689" y="1957220"/>
              <a:ext cx="451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53565A">
                      <a:lumMod val="50000"/>
                    </a:srgbClr>
                  </a:solidFill>
                </a:rPr>
                <a:t>B’</a:t>
              </a:r>
              <a:endParaRPr lang="en-US" sz="1200" b="1" baseline="-25000" dirty="0">
                <a:solidFill>
                  <a:srgbClr val="53565A">
                    <a:lumMod val="50000"/>
                  </a:srgbClr>
                </a:solidFill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C6F68A2-59C4-404B-B403-18A921D45F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6613" b="21725"/>
          <a:stretch/>
        </p:blipFill>
        <p:spPr>
          <a:xfrm>
            <a:off x="1243499" y="3982797"/>
            <a:ext cx="7135364" cy="2077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E5B75C9-2C82-4712-8195-4C2920305A24}"/>
              </a:ext>
            </a:extLst>
          </p:cNvPr>
          <p:cNvGrpSpPr/>
          <p:nvPr/>
        </p:nvGrpSpPr>
        <p:grpSpPr>
          <a:xfrm>
            <a:off x="6543806" y="1227514"/>
            <a:ext cx="1877430" cy="218696"/>
            <a:chOff x="8725075" y="1636685"/>
            <a:chExt cx="2503240" cy="291594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8AFDBA7-195D-4FA1-9A79-AEEBD54FD818}"/>
                </a:ext>
              </a:extLst>
            </p:cNvPr>
            <p:cNvSpPr/>
            <p:nvPr/>
          </p:nvSpPr>
          <p:spPr>
            <a:xfrm rot="5400000">
              <a:off x="8753682" y="1608079"/>
              <a:ext cx="291593" cy="348807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82CF4681-1DC6-4AFC-827D-4AB83E4492FB}"/>
                </a:ext>
              </a:extLst>
            </p:cNvPr>
            <p:cNvSpPr/>
            <p:nvPr/>
          </p:nvSpPr>
          <p:spPr>
            <a:xfrm rot="5400000">
              <a:off x="10908115" y="1608078"/>
              <a:ext cx="291593" cy="348807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5087C79-A589-4609-B981-039D3485B30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30857"/>
          <a:stretch/>
        </p:blipFill>
        <p:spPr>
          <a:xfrm>
            <a:off x="1243498" y="2715089"/>
            <a:ext cx="7131606" cy="1284041"/>
          </a:xfrm>
          <a:prstGeom prst="rect">
            <a:avLst/>
          </a:prstGeom>
        </p:spPr>
      </p:pic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1D3BC415-2A9B-406A-B512-82A6579BA6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17" y="183088"/>
          <a:ext cx="642945" cy="39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9" name="CS ChemDraw Drawing" r:id="rId16" imgW="1242838" imgH="768096" progId="ChemDraw.Document.6.0">
                  <p:embed/>
                </p:oleObj>
              </mc:Choice>
              <mc:Fallback>
                <p:oleObj name="CS ChemDraw Drawing" r:id="rId16" imgW="1242838" imgH="768096" progId="ChemDraw.Document.6.0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1D3BC415-2A9B-406A-B512-82A6579BA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417" y="183088"/>
                        <a:ext cx="642945" cy="397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2F27826D-3378-4F18-AF3B-CE043CB5E82C}"/>
              </a:ext>
            </a:extLst>
          </p:cNvPr>
          <p:cNvSpPr/>
          <p:nvPr/>
        </p:nvSpPr>
        <p:spPr>
          <a:xfrm>
            <a:off x="1997691" y="4660972"/>
            <a:ext cx="51486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“Surface supported catalysts with pore size control” SA6751 filed non-provisionally 08/18/21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31FBF1-59E2-4CA0-A2A4-0A7A0B24CC59}"/>
              </a:ext>
            </a:extLst>
          </p:cNvPr>
          <p:cNvSpPr txBox="1"/>
          <p:nvPr/>
        </p:nvSpPr>
        <p:spPr>
          <a:xfrm>
            <a:off x="1589678" y="4206925"/>
            <a:ext cx="6028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sng" dirty="0"/>
              <a:t>Conditions: </a:t>
            </a:r>
            <a:r>
              <a:rPr lang="en-US" sz="900" dirty="0"/>
              <a:t>0.8 </a:t>
            </a:r>
            <a:r>
              <a:rPr lang="en-US" sz="900" dirty="0" err="1"/>
              <a:t>umol</a:t>
            </a:r>
            <a:r>
              <a:rPr lang="en-US" sz="900" dirty="0"/>
              <a:t> Cr or Fe; 500:1 Al(MMAO-3A)/Cr; </a:t>
            </a:r>
            <a:r>
              <a:rPr lang="en-US" sz="900" dirty="0" err="1"/>
              <a:t>MeCy</a:t>
            </a:r>
            <a:r>
              <a:rPr lang="en-US" sz="900" dirty="0"/>
              <a:t> solvent; 1h at 45 ºC</a:t>
            </a:r>
          </a:p>
        </p:txBody>
      </p:sp>
    </p:spTree>
    <p:extLst>
      <p:ext uri="{BB962C8B-B14F-4D97-AF65-F5344CB8AC3E}">
        <p14:creationId xmlns:p14="http://schemas.microsoft.com/office/powerpoint/2010/main" val="39467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0498-78D6-41E9-9A60-E2B5702D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Ethylene Tetramerization Challenges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60B4E2-8D1D-46EE-9837-7CCAF2119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8735" y="654183"/>
          <a:ext cx="2726531" cy="1496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CS ChemDraw Drawing" r:id="rId4" imgW="2797940" imgH="1528087" progId="ChemDraw.Document.6.0">
                  <p:embed/>
                </p:oleObj>
              </mc:Choice>
              <mc:Fallback>
                <p:oleObj name="CS ChemDraw Drawing" r:id="rId4" imgW="2797940" imgH="152808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E60B4E2-8D1D-46EE-9837-7CCAF2119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8735" y="654183"/>
                        <a:ext cx="2726531" cy="1496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5901172A-3E31-4735-9213-02E866721EAE}"/>
              </a:ext>
            </a:extLst>
          </p:cNvPr>
          <p:cNvGrpSpPr/>
          <p:nvPr/>
        </p:nvGrpSpPr>
        <p:grpSpPr>
          <a:xfrm>
            <a:off x="6624244" y="703616"/>
            <a:ext cx="2210938" cy="2227235"/>
            <a:chOff x="9007522" y="1828800"/>
            <a:chExt cx="2947917" cy="29696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CE8F31-62F2-4A27-8E42-B77EE1B42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66"/>
            <a:stretch/>
          </p:blipFill>
          <p:spPr>
            <a:xfrm>
              <a:off x="9842752" y="2794386"/>
              <a:ext cx="1301250" cy="20040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67B3AE-88E9-4DAC-9CC8-D451C6DD5DB6}"/>
                </a:ext>
              </a:extLst>
            </p:cNvPr>
            <p:cNvSpPr txBox="1"/>
            <p:nvPr/>
          </p:nvSpPr>
          <p:spPr>
            <a:xfrm flipH="1">
              <a:off x="9007522" y="1828800"/>
              <a:ext cx="2947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polyethylene byproduct fouling can cause reactor unit downtime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7108F40-9F4F-4219-85D2-1468F2C572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188"/>
          <a:stretch/>
        </p:blipFill>
        <p:spPr>
          <a:xfrm>
            <a:off x="2519756" y="2288726"/>
            <a:ext cx="4104488" cy="6296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F8DBD77-FCF4-4D00-B05D-0229DD471202}"/>
              </a:ext>
            </a:extLst>
          </p:cNvPr>
          <p:cNvSpPr txBox="1">
            <a:spLocks/>
          </p:cNvSpPr>
          <p:nvPr/>
        </p:nvSpPr>
        <p:spPr>
          <a:xfrm>
            <a:off x="434970" y="3119281"/>
            <a:ext cx="6456889" cy="1789481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/>
              <a:t>Target</a:t>
            </a:r>
          </a:p>
          <a:p>
            <a:r>
              <a:rPr lang="en-US" sz="1500" dirty="0">
                <a:solidFill>
                  <a:schemeClr val="accent6"/>
                </a:solidFill>
              </a:rPr>
              <a:t>Molecular design of novel catalysts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Increase 1-octene selectivity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</a:rPr>
              <a:t>Decrease PE </a:t>
            </a:r>
            <a:r>
              <a:rPr lang="en-US" sz="1500" dirty="0" err="1">
                <a:solidFill>
                  <a:schemeClr val="accent6"/>
                </a:solidFill>
              </a:rPr>
              <a:t>wt</a:t>
            </a:r>
            <a:r>
              <a:rPr lang="en-US" sz="1500" dirty="0">
                <a:solidFill>
                  <a:schemeClr val="accent6"/>
                </a:solidFill>
              </a:rPr>
              <a:t>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16AE5-2C37-46F7-9DE0-F4B792CC413E}"/>
              </a:ext>
            </a:extLst>
          </p:cNvPr>
          <p:cNvSpPr txBox="1"/>
          <p:nvPr/>
        </p:nvSpPr>
        <p:spPr>
          <a:xfrm>
            <a:off x="2286000" y="29308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Bollman et al,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2004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14712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Catal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249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244.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1196EB-1173-40BD-98B4-990446A1B0F0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4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C15AF-3985-44DC-8DED-98168F5B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degradation may result in polyethylene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18620-48D0-49C9-A383-1C89371647F8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91989E-6DDA-4B76-8C75-03F6EB271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74124"/>
              </p:ext>
            </p:extLst>
          </p:nvPr>
        </p:nvGraphicFramePr>
        <p:xfrm>
          <a:off x="1884639" y="738856"/>
          <a:ext cx="5374722" cy="30076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06943">
                  <a:extLst>
                    <a:ext uri="{9D8B030D-6E8A-4147-A177-3AD203B41FA5}">
                      <a16:colId xmlns:a16="http://schemas.microsoft.com/office/drawing/2014/main" val="1479878734"/>
                    </a:ext>
                  </a:extLst>
                </a:gridCol>
                <a:gridCol w="1106943">
                  <a:extLst>
                    <a:ext uri="{9D8B030D-6E8A-4147-A177-3AD203B41FA5}">
                      <a16:colId xmlns:a16="http://schemas.microsoft.com/office/drawing/2014/main" val="1301261615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1657410397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239504373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055918566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988458446"/>
                    </a:ext>
                  </a:extLst>
                </a:gridCol>
              </a:tblGrid>
              <a:tr h="502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ligand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39672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acid adduct</a:t>
                      </a:r>
                      <a:r>
                        <a:rPr lang="en-US" sz="1100" u="none" strike="noStrike" baseline="30000" dirty="0">
                          <a:effectLst/>
                        </a:rPr>
                        <a:t>1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C8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C6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941737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8560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8186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D83E25-A70D-4697-8A83-63E5329D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1579"/>
              </p:ext>
            </p:extLst>
          </p:nvPr>
        </p:nvGraphicFramePr>
        <p:xfrm>
          <a:off x="1919821" y="1386368"/>
          <a:ext cx="1033463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CS ChemDraw Drawing" r:id="rId3" imgW="741565" imgH="1546514" progId="ChemDraw.Document.6.0">
                  <p:embed/>
                </p:oleObj>
              </mc:Choice>
              <mc:Fallback>
                <p:oleObj name="CS ChemDraw Drawing" r:id="rId3" imgW="741565" imgH="154651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9821" y="1386368"/>
                        <a:ext cx="1033463" cy="215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7ABBC11-4533-4310-A1D2-91A767A93389}"/>
              </a:ext>
            </a:extLst>
          </p:cNvPr>
          <p:cNvSpPr txBox="1"/>
          <p:nvPr/>
        </p:nvSpPr>
        <p:spPr>
          <a:xfrm>
            <a:off x="1794944" y="3561963"/>
            <a:ext cx="476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30000" dirty="0"/>
              <a:t>1 </a:t>
            </a:r>
            <a:r>
              <a:rPr lang="en-US" dirty="0"/>
              <a:t>Product with H[BAr</a:t>
            </a:r>
            <a:r>
              <a:rPr lang="en-US" baseline="30000" dirty="0"/>
              <a:t>F</a:t>
            </a:r>
            <a:r>
              <a:rPr lang="en-US" baseline="-25000" dirty="0"/>
              <a:t>4</a:t>
            </a:r>
            <a:r>
              <a:rPr lang="en-US" dirty="0"/>
              <a:t>]</a:t>
            </a:r>
          </a:p>
          <a:p>
            <a:pPr algn="l"/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Catalytic activity (g/g Cr/h) with CrCl</a:t>
            </a:r>
            <a:r>
              <a:rPr lang="en-US" baseline="-25000" dirty="0"/>
              <a:t>3</a:t>
            </a:r>
            <a:r>
              <a:rPr lang="en-US" dirty="0"/>
              <a:t>(THF)</a:t>
            </a:r>
            <a:r>
              <a:rPr lang="en-US" baseline="-25000" dirty="0"/>
              <a:t>3</a:t>
            </a:r>
            <a:r>
              <a:rPr lang="en-US" dirty="0"/>
              <a:t>, 300 equiv. MMAO-3A, 60 psi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311E7-25A0-4136-AAB4-B4E43A5AD6E7}"/>
              </a:ext>
            </a:extLst>
          </p:cNvPr>
          <p:cNvSpPr txBox="1"/>
          <p:nvPr/>
        </p:nvSpPr>
        <p:spPr>
          <a:xfrm>
            <a:off x="1794944" y="3947949"/>
            <a:ext cx="3489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Agapie</a:t>
            </a:r>
            <a:r>
              <a:rPr lang="en-US" dirty="0"/>
              <a:t> and coworkers, </a:t>
            </a:r>
            <a:r>
              <a:rPr lang="en-US" i="1" dirty="0"/>
              <a:t>Organometallics</a:t>
            </a:r>
            <a:r>
              <a:rPr lang="en-US" dirty="0"/>
              <a:t>,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36</a:t>
            </a:r>
            <a:r>
              <a:rPr lang="en-US" dirty="0"/>
              <a:t>, 1640</a:t>
            </a:r>
            <a:endParaRPr lang="en-US" sz="9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C73BA50-3543-482B-B3D0-9BDF029D4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33191"/>
              </p:ext>
            </p:extLst>
          </p:nvPr>
        </p:nvGraphicFramePr>
        <p:xfrm>
          <a:off x="3049921" y="1202466"/>
          <a:ext cx="1128047" cy="243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CS ChemDraw Drawing" r:id="rId5" imgW="775508" imgH="1672936" progId="ChemDraw.Document.6.0">
                  <p:embed/>
                </p:oleObj>
              </mc:Choice>
              <mc:Fallback>
                <p:oleObj name="CS ChemDraw Drawing" r:id="rId5" imgW="775508" imgH="16729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9921" y="1202466"/>
                        <a:ext cx="1128047" cy="2431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10FB81F-B3E6-4125-BFF2-E0B3C4A61CD2}"/>
              </a:ext>
            </a:extLst>
          </p:cNvPr>
          <p:cNvSpPr/>
          <p:nvPr/>
        </p:nvSpPr>
        <p:spPr>
          <a:xfrm>
            <a:off x="6406604" y="537407"/>
            <a:ext cx="887939" cy="302455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09EC3-7807-476E-92FA-0BE7E5D6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15EF-FF66-49BB-A5D1-E7774745F2D1}"/>
              </a:ext>
            </a:extLst>
          </p:cNvPr>
          <p:cNvSpPr txBox="1"/>
          <p:nvPr/>
        </p:nvSpPr>
        <p:spPr>
          <a:xfrm>
            <a:off x="1595249" y="3086987"/>
            <a:ext cx="622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PNP instability is correlated with PE formation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7D8F2C-77DD-4FEE-9AB2-77F8CABB6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35753"/>
              </p:ext>
            </p:extLst>
          </p:nvPr>
        </p:nvGraphicFramePr>
        <p:xfrm>
          <a:off x="2064598" y="1427582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5" name="CS ChemDraw Drawing" r:id="rId3" imgW="737408" imgH="538942" progId="ChemDraw.Document.6.0">
                  <p:embed/>
                </p:oleObj>
              </mc:Choice>
              <mc:Fallback>
                <p:oleObj name="CS ChemDraw Drawing" r:id="rId3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4598" y="1427582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AD2423-765A-4CFF-A32A-447265B13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53418"/>
              </p:ext>
            </p:extLst>
          </p:nvPr>
        </p:nvGraphicFramePr>
        <p:xfrm>
          <a:off x="3198018" y="935620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6" name="CS ChemDraw Drawing" r:id="rId5" imgW="1811828" imgH="524048" progId="ChemDraw.Document.6.0">
                  <p:embed/>
                </p:oleObj>
              </mc:Choice>
              <mc:Fallback>
                <p:oleObj name="CS ChemDraw Drawing" r:id="rId5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8018" y="935620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C5F273-F7EF-4B46-8470-69D3E54AE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589532"/>
              </p:ext>
            </p:extLst>
          </p:nvPr>
        </p:nvGraphicFramePr>
        <p:xfrm>
          <a:off x="5888066" y="1427582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7" name="CS ChemDraw Drawing" r:id="rId7" imgW="866948" imgH="470708" progId="ChemDraw.Document.6.0">
                  <p:embed/>
                </p:oleObj>
              </mc:Choice>
              <mc:Fallback>
                <p:oleObj name="CS ChemDraw Drawing" r:id="rId7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8066" y="1427582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F46E424-AFCF-4130-BB18-74D1DC935DD7}"/>
              </a:ext>
            </a:extLst>
          </p:cNvPr>
          <p:cNvSpPr/>
          <p:nvPr/>
        </p:nvSpPr>
        <p:spPr>
          <a:xfrm>
            <a:off x="1692815" y="2788069"/>
            <a:ext cx="60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computational modelling can predict PNP ligand stability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C0A449-BC21-4D5F-AC15-9AF370BBB725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C52F3-CC00-484E-8770-0B74D649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prediction of isomerization thermochemistry (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E8DB99-96A5-413A-9D0A-62AF72759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427114"/>
              </p:ext>
            </p:extLst>
          </p:nvPr>
        </p:nvGraphicFramePr>
        <p:xfrm>
          <a:off x="3156740" y="815975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CS ChemDraw Drawing" r:id="rId3" imgW="1811482" imgH="524048" progId="ChemDraw.Document.6.0">
                  <p:embed/>
                </p:oleObj>
              </mc:Choice>
              <mc:Fallback>
                <p:oleObj name="CS ChemDraw Drawing" r:id="rId3" imgW="1811482" imgH="5240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E19C74-6B96-4F35-97DA-A3EAB5D11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740" y="815975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880309-FDBF-4916-A4E6-549965CE5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00699"/>
              </p:ext>
            </p:extLst>
          </p:nvPr>
        </p:nvGraphicFramePr>
        <p:xfrm>
          <a:off x="1029887" y="1943155"/>
          <a:ext cx="4321175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CS ChemDraw Drawing" r:id="rId5" imgW="1956608" imgH="926176" progId="ChemDraw.Document.6.0">
                  <p:embed/>
                </p:oleObj>
              </mc:Choice>
              <mc:Fallback>
                <p:oleObj name="CS ChemDraw Drawing" r:id="rId5" imgW="1956608" imgH="926176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F0653B0-9583-47E8-9034-E09E879F7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887" y="1943155"/>
                        <a:ext cx="4321175" cy="204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61BB665-97D0-464D-A243-145660C0D771}"/>
              </a:ext>
            </a:extLst>
          </p:cNvPr>
          <p:cNvSpPr/>
          <p:nvPr/>
        </p:nvSpPr>
        <p:spPr>
          <a:xfrm>
            <a:off x="2320956" y="3110878"/>
            <a:ext cx="61913" cy="619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8A7F0E-7243-408F-802C-0605EA87C315}"/>
              </a:ext>
            </a:extLst>
          </p:cNvPr>
          <p:cNvCxnSpPr>
            <a:cxnSpLocks/>
          </p:cNvCxnSpPr>
          <p:nvPr/>
        </p:nvCxnSpPr>
        <p:spPr>
          <a:xfrm>
            <a:off x="2384818" y="3194105"/>
            <a:ext cx="513556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C797D3-6204-43A6-9FA2-4E734FA262BC}"/>
              </a:ext>
            </a:extLst>
          </p:cNvPr>
          <p:cNvCxnSpPr>
            <a:cxnSpLocks/>
          </p:cNvCxnSpPr>
          <p:nvPr/>
        </p:nvCxnSpPr>
        <p:spPr>
          <a:xfrm>
            <a:off x="3234924" y="3406830"/>
            <a:ext cx="146685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9E935D-C1E1-4C01-885C-C831D42971D0}"/>
              </a:ext>
            </a:extLst>
          </p:cNvPr>
          <p:cNvSpPr/>
          <p:nvPr/>
        </p:nvSpPr>
        <p:spPr>
          <a:xfrm>
            <a:off x="2020487" y="3744967"/>
            <a:ext cx="61913" cy="619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8D871-0613-4426-961D-6C131285CF54}"/>
              </a:ext>
            </a:extLst>
          </p:cNvPr>
          <p:cNvCxnSpPr>
            <a:cxnSpLocks/>
          </p:cNvCxnSpPr>
          <p:nvPr/>
        </p:nvCxnSpPr>
        <p:spPr>
          <a:xfrm>
            <a:off x="2097084" y="3867205"/>
            <a:ext cx="80129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44962-5B11-46D6-B4A2-B2A0B6C9B6B7}"/>
              </a:ext>
            </a:extLst>
          </p:cNvPr>
          <p:cNvCxnSpPr>
            <a:cxnSpLocks/>
          </p:cNvCxnSpPr>
          <p:nvPr/>
        </p:nvCxnSpPr>
        <p:spPr>
          <a:xfrm flipV="1">
            <a:off x="3060296" y="3437788"/>
            <a:ext cx="7" cy="397033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37B2DC-AD8C-4266-93CE-391AF5D48365}"/>
              </a:ext>
            </a:extLst>
          </p:cNvPr>
          <p:cNvCxnSpPr/>
          <p:nvPr/>
        </p:nvCxnSpPr>
        <p:spPr>
          <a:xfrm>
            <a:off x="3060296" y="3216330"/>
            <a:ext cx="0" cy="15875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8CDA6B-9C9A-4695-B8A6-EAB5C696E847}"/>
              </a:ext>
            </a:extLst>
          </p:cNvPr>
          <p:cNvSpPr/>
          <p:nvPr/>
        </p:nvSpPr>
        <p:spPr>
          <a:xfrm>
            <a:off x="2898374" y="31676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D249D9-067A-44F1-A1DC-237088EC9D25}"/>
              </a:ext>
            </a:extLst>
          </p:cNvPr>
          <p:cNvSpPr/>
          <p:nvPr/>
        </p:nvSpPr>
        <p:spPr>
          <a:xfrm>
            <a:off x="2903136" y="33839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0734F-3C09-4729-8800-E2CCA482683B}"/>
              </a:ext>
            </a:extLst>
          </p:cNvPr>
          <p:cNvSpPr/>
          <p:nvPr/>
        </p:nvSpPr>
        <p:spPr>
          <a:xfrm>
            <a:off x="2898374" y="3841964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498FD2F-8976-434F-B930-3F7CDE325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76137"/>
              </p:ext>
            </p:extLst>
          </p:nvPr>
        </p:nvGraphicFramePr>
        <p:xfrm>
          <a:off x="2020487" y="2795163"/>
          <a:ext cx="331426" cy="52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CS ChemDraw Drawing" r:id="rId7" imgW="153439" imgH="243494" progId="ChemDraw.Document.6.0">
                  <p:embed/>
                </p:oleObj>
              </mc:Choice>
              <mc:Fallback>
                <p:oleObj name="CS ChemDraw Drawing" r:id="rId7" imgW="153439" imgH="2434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0487" y="2795163"/>
                        <a:ext cx="331426" cy="52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32160CA-B494-4457-97FC-8373DA26454E}"/>
              </a:ext>
            </a:extLst>
          </p:cNvPr>
          <p:cNvSpPr txBox="1"/>
          <p:nvPr/>
        </p:nvSpPr>
        <p:spPr>
          <a:xfrm>
            <a:off x="3196480" y="3161441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FA77F-B98F-48CA-A58B-72315BECF8A9}"/>
              </a:ext>
            </a:extLst>
          </p:cNvPr>
          <p:cNvSpPr txBox="1"/>
          <p:nvPr/>
        </p:nvSpPr>
        <p:spPr>
          <a:xfrm>
            <a:off x="3250180" y="352779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right </a:t>
            </a:r>
            <a:r>
              <a:rPr lang="el-GR" dirty="0">
                <a:solidFill>
                  <a:schemeClr val="accent2"/>
                </a:solidFill>
              </a:rPr>
              <a:t>Δ</a:t>
            </a:r>
            <a:r>
              <a:rPr lang="en-US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E00ED-7C49-462D-B5F6-E92D7B4D77DA}"/>
              </a:ext>
            </a:extLst>
          </p:cNvPr>
          <p:cNvSpPr/>
          <p:nvPr/>
        </p:nvSpPr>
        <p:spPr>
          <a:xfrm>
            <a:off x="4697012" y="3317928"/>
            <a:ext cx="61913" cy="61913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13733F-7B7F-478C-AF12-AFA871B8AD4C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9D780013-161B-4635-861C-1C0D446E6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67138"/>
              </p:ext>
            </p:extLst>
          </p:nvPr>
        </p:nvGraphicFramePr>
        <p:xfrm>
          <a:off x="6450493" y="1348679"/>
          <a:ext cx="1670053" cy="208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CS ChemDraw Drawing" r:id="rId9" imgW="714548" imgH="886345" progId="ChemDraw.Document.6.0">
                  <p:embed/>
                </p:oleObj>
              </mc:Choice>
              <mc:Fallback>
                <p:oleObj name="CS ChemDraw Drawing" r:id="rId9" imgW="714548" imgH="886345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B4FBA2B-B479-447B-9134-BEE378010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0493" y="1348679"/>
                        <a:ext cx="1670053" cy="208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4650906-EE5D-44C6-86C3-F4340C87C02B}"/>
              </a:ext>
            </a:extLst>
          </p:cNvPr>
          <p:cNvSpPr txBox="1"/>
          <p:nvPr/>
        </p:nvSpPr>
        <p:spPr>
          <a:xfrm>
            <a:off x="7118093" y="15668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286C5E-C132-4F8C-8C09-6AB885E7E046}"/>
              </a:ext>
            </a:extLst>
          </p:cNvPr>
          <p:cNvSpPr txBox="1"/>
          <p:nvPr/>
        </p:nvSpPr>
        <p:spPr>
          <a:xfrm>
            <a:off x="6892667" y="18589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7D6331-8FD3-4C3D-858A-761D69047CD4}"/>
              </a:ext>
            </a:extLst>
          </p:cNvPr>
          <p:cNvSpPr txBox="1"/>
          <p:nvPr/>
        </p:nvSpPr>
        <p:spPr>
          <a:xfrm>
            <a:off x="7402881" y="21256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6CB647-A0E7-4A3A-994C-809E4614DED3}"/>
              </a:ext>
            </a:extLst>
          </p:cNvPr>
          <p:cNvSpPr txBox="1"/>
          <p:nvPr/>
        </p:nvSpPr>
        <p:spPr>
          <a:xfrm>
            <a:off x="7308593" y="24982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58401F-6D21-460B-9EC0-D825B66E5BD0}"/>
              </a:ext>
            </a:extLst>
          </p:cNvPr>
          <p:cNvSpPr txBox="1"/>
          <p:nvPr/>
        </p:nvSpPr>
        <p:spPr>
          <a:xfrm>
            <a:off x="7076815" y="20428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3819DC-AC83-4146-AEC6-270DEAE98E67}"/>
              </a:ext>
            </a:extLst>
          </p:cNvPr>
          <p:cNvSpPr txBox="1"/>
          <p:nvPr/>
        </p:nvSpPr>
        <p:spPr>
          <a:xfrm>
            <a:off x="6902192" y="2336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4FBBA-EA0F-46E3-A539-2766406F01D3}"/>
              </a:ext>
            </a:extLst>
          </p:cNvPr>
          <p:cNvSpPr txBox="1"/>
          <p:nvPr/>
        </p:nvSpPr>
        <p:spPr>
          <a:xfrm>
            <a:off x="6670415" y="28600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A5D819-BB05-4033-B0EA-93230105DF2D}"/>
              </a:ext>
            </a:extLst>
          </p:cNvPr>
          <p:cNvSpPr txBox="1"/>
          <p:nvPr/>
        </p:nvSpPr>
        <p:spPr>
          <a:xfrm>
            <a:off x="6048308" y="3413974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 many conformers?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30F90-FCA4-443B-B0B0-7713C6DBF309}"/>
              </a:ext>
            </a:extLst>
          </p:cNvPr>
          <p:cNvSpPr/>
          <p:nvPr/>
        </p:nvSpPr>
        <p:spPr>
          <a:xfrm>
            <a:off x="5317078" y="3683990"/>
            <a:ext cx="350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 ca. 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  <a:r>
              <a:rPr lang="en-US" sz="1400" baseline="30000" dirty="0"/>
              <a:t>3</a:t>
            </a:r>
            <a:r>
              <a:rPr lang="en-US" sz="1400" dirty="0"/>
              <a:t> x </a:t>
            </a:r>
            <a:r>
              <a:rPr lang="en-US" sz="1400" dirty="0">
                <a:solidFill>
                  <a:schemeClr val="bg2"/>
                </a:solidFill>
              </a:rPr>
              <a:t>2</a:t>
            </a:r>
            <a:r>
              <a:rPr lang="en-US" sz="1400" baseline="30000" dirty="0"/>
              <a:t>4</a:t>
            </a:r>
            <a:r>
              <a:rPr lang="en-US" sz="1400" dirty="0"/>
              <a:t> = </a:t>
            </a:r>
            <a:r>
              <a:rPr lang="en-US" sz="1400" b="1" dirty="0"/>
              <a:t>432</a:t>
            </a:r>
          </a:p>
          <a:p>
            <a:endParaRPr lang="en-US" sz="1400" b="1" dirty="0"/>
          </a:p>
          <a:p>
            <a:r>
              <a:rPr lang="en-US" sz="1400" dirty="0"/>
              <a:t>too many to rely on human intuition or employ brute-force high-level simulations</a:t>
            </a:r>
          </a:p>
        </p:txBody>
      </p:sp>
    </p:spTree>
    <p:extLst>
      <p:ext uri="{BB962C8B-B14F-4D97-AF65-F5344CB8AC3E}">
        <p14:creationId xmlns:p14="http://schemas.microsoft.com/office/powerpoint/2010/main" val="42737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 p14:bounceEnd="25000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 p14:bounceEnd="25000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4E48C8-A477-4EEA-A0BA-AAF4125F9117}"/>
              </a:ext>
            </a:extLst>
          </p:cNvPr>
          <p:cNvSpPr/>
          <p:nvPr/>
        </p:nvSpPr>
        <p:spPr>
          <a:xfrm>
            <a:off x="60960" y="4615748"/>
            <a:ext cx="9083040" cy="474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C23EF361-207E-421A-A3AB-6DBCF7E2E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645357"/>
              </p:ext>
            </p:extLst>
          </p:nvPr>
        </p:nvGraphicFramePr>
        <p:xfrm>
          <a:off x="0" y="3662308"/>
          <a:ext cx="9144000" cy="145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CS ChemDraw Drawing" r:id="rId3" imgW="6013219" imgH="1118062" progId="ChemDraw.Document.6.0">
                  <p:embed/>
                </p:oleObj>
              </mc:Choice>
              <mc:Fallback>
                <p:oleObj name="CS ChemDraw Drawing" r:id="rId3" imgW="6013219" imgH="111806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662308"/>
                        <a:ext cx="9144000" cy="145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0729A545-D679-47E6-AD18-59AFE5A9BCFE}"/>
              </a:ext>
            </a:extLst>
          </p:cNvPr>
          <p:cNvSpPr/>
          <p:nvPr/>
        </p:nvSpPr>
        <p:spPr>
          <a:xfrm>
            <a:off x="525861" y="639133"/>
            <a:ext cx="8140655" cy="1403351"/>
          </a:xfrm>
          <a:prstGeom prst="chevron">
            <a:avLst>
              <a:gd name="adj" fmla="val 19597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F28D6-2C46-4833-9D96-FF7D4EAA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06004"/>
            <a:ext cx="8099427" cy="618166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XTBDFT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940552-5A9C-48F6-976C-A7322BCB6328}"/>
              </a:ext>
            </a:extLst>
          </p:cNvPr>
          <p:cNvGrpSpPr/>
          <p:nvPr/>
        </p:nvGrpSpPr>
        <p:grpSpPr>
          <a:xfrm>
            <a:off x="609601" y="698083"/>
            <a:ext cx="8008537" cy="1291801"/>
            <a:chOff x="609601" y="698083"/>
            <a:chExt cx="8008537" cy="1291801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97A7CCFC-20BE-485F-B053-50DA08D21BC0}"/>
                </a:ext>
              </a:extLst>
            </p:cNvPr>
            <p:cNvSpPr/>
            <p:nvPr/>
          </p:nvSpPr>
          <p:spPr>
            <a:xfrm>
              <a:off x="609601" y="698084"/>
              <a:ext cx="2535736" cy="1291800"/>
            </a:xfrm>
            <a:prstGeom prst="chevron">
              <a:avLst>
                <a:gd name="adj" fmla="val 19597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conformer ensemble generation and ranking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(CREST and GFN-</a:t>
              </a:r>
              <a:r>
                <a:rPr lang="en-US" sz="1400" dirty="0" err="1">
                  <a:solidFill>
                    <a:schemeClr val="bg1"/>
                  </a:solidFill>
                </a:rPr>
                <a:t>xTB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A1D3A555-FE71-4AF3-920D-CBFA78DAA4B0}"/>
                </a:ext>
              </a:extLst>
            </p:cNvPr>
            <p:cNvSpPr/>
            <p:nvPr/>
          </p:nvSpPr>
          <p:spPr>
            <a:xfrm>
              <a:off x="295216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ensemble refinement (NWChem)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7BF51D-D118-4716-8F9A-770BD0CA8065}"/>
                </a:ext>
              </a:extLst>
            </p:cNvPr>
            <p:cNvSpPr/>
            <p:nvPr/>
          </p:nvSpPr>
          <p:spPr>
            <a:xfrm>
              <a:off x="477563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minimum final optimization (NWChem)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5D481CAA-AAD9-4B91-B278-D44FB4BB12A9}"/>
                </a:ext>
              </a:extLst>
            </p:cNvPr>
            <p:cNvSpPr/>
            <p:nvPr/>
          </p:nvSpPr>
          <p:spPr>
            <a:xfrm>
              <a:off x="660149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quasi-harmonic frequency corrections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(Goodvibes)</a:t>
              </a:r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B4FBA2B-B479-447B-9134-BEE37801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728675"/>
              </p:ext>
            </p:extLst>
          </p:nvPr>
        </p:nvGraphicFramePr>
        <p:xfrm>
          <a:off x="367372" y="2771109"/>
          <a:ext cx="1065480" cy="1131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CS ChemDraw Drawing" r:id="rId5" imgW="612167" imgH="650354" progId="ChemDraw.Document.6.0">
                  <p:embed/>
                </p:oleObj>
              </mc:Choice>
              <mc:Fallback>
                <p:oleObj name="CS ChemDraw Drawing" r:id="rId5" imgW="612167" imgH="650354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EDC9112-2E9E-463B-A130-CBDBE7241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372" y="2771109"/>
                        <a:ext cx="1065480" cy="1131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95D64F-790C-4089-9D9C-0C9E5C13200D}"/>
              </a:ext>
            </a:extLst>
          </p:cNvPr>
          <p:cNvSpPr/>
          <p:nvPr/>
        </p:nvSpPr>
        <p:spPr>
          <a:xfrm rot="16200000">
            <a:off x="520032" y="2196133"/>
            <a:ext cx="673100" cy="387350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9CE8C-A595-4BB3-9EF9-B86A9C542DCE}"/>
              </a:ext>
            </a:extLst>
          </p:cNvPr>
          <p:cNvSpPr txBox="1"/>
          <p:nvPr/>
        </p:nvSpPr>
        <p:spPr>
          <a:xfrm>
            <a:off x="983925" y="2262802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input geometry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84E69-07E3-4CAA-93F3-75B856CD7152}"/>
              </a:ext>
            </a:extLst>
          </p:cNvPr>
          <p:cNvGrpSpPr/>
          <p:nvPr/>
        </p:nvGrpSpPr>
        <p:grpSpPr>
          <a:xfrm>
            <a:off x="2818960" y="2042484"/>
            <a:ext cx="2062315" cy="607116"/>
            <a:chOff x="2818960" y="2042484"/>
            <a:chExt cx="2062315" cy="6071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0D26FB-F417-4D9D-ADF5-6AF051940958}"/>
                </a:ext>
              </a:extLst>
            </p:cNvPr>
            <p:cNvSpPr/>
            <p:nvPr/>
          </p:nvSpPr>
          <p:spPr>
            <a:xfrm>
              <a:off x="2952161" y="2042484"/>
              <a:ext cx="1795915" cy="6071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C523B-68B4-41BA-AF45-B709E64090B3}"/>
                </a:ext>
              </a:extLst>
            </p:cNvPr>
            <p:cNvSpPr/>
            <p:nvPr/>
          </p:nvSpPr>
          <p:spPr>
            <a:xfrm>
              <a:off x="2818960" y="2123618"/>
              <a:ext cx="20623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50000"/>
                    </a:schemeClr>
                  </a:solidFill>
                </a:rPr>
                <a:t>62 conformers 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within </a:t>
              </a:r>
              <a:b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6 kcal/mol window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7622D-62FE-4400-A23F-676839294C51}"/>
              </a:ext>
            </a:extLst>
          </p:cNvPr>
          <p:cNvSpPr/>
          <p:nvPr/>
        </p:nvSpPr>
        <p:spPr>
          <a:xfrm>
            <a:off x="6905973" y="4640666"/>
            <a:ext cx="23059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*calculated with B3LYP-D3/def2-TZVP//B3LYP-D3/def2-SVP and quasi-harmonic frequency corrections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9E0B6A-6666-4ACF-818D-5117FEC7EFFC}"/>
              </a:ext>
            </a:extLst>
          </p:cNvPr>
          <p:cNvSpPr/>
          <p:nvPr/>
        </p:nvSpPr>
        <p:spPr>
          <a:xfrm>
            <a:off x="681956" y="4500671"/>
            <a:ext cx="85725" cy="808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A0DDCD-6265-493D-9E62-A7F81065A647}"/>
              </a:ext>
            </a:extLst>
          </p:cNvPr>
          <p:cNvSpPr/>
          <p:nvPr/>
        </p:nvSpPr>
        <p:spPr>
          <a:xfrm>
            <a:off x="5584819" y="4999071"/>
            <a:ext cx="85725" cy="808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D70905-37E3-4C4B-B9B5-264FC9C00906}"/>
              </a:ext>
            </a:extLst>
          </p:cNvPr>
          <p:cNvGrpSpPr/>
          <p:nvPr/>
        </p:nvGrpSpPr>
        <p:grpSpPr>
          <a:xfrm>
            <a:off x="5235172" y="2076678"/>
            <a:ext cx="4188112" cy="1639438"/>
            <a:chOff x="5235172" y="2076678"/>
            <a:chExt cx="4188112" cy="16394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8C791-39C0-4771-BE98-7FF32918CD66}"/>
                </a:ext>
              </a:extLst>
            </p:cNvPr>
            <p:cNvSpPr txBox="1"/>
            <p:nvPr/>
          </p:nvSpPr>
          <p:spPr>
            <a:xfrm>
              <a:off x="7436215" y="2212460"/>
              <a:ext cx="198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</a:rPr>
                <a:t>final structure and energy*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2F5619-02B1-40D2-B8CF-3BC18844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5172" y="2149868"/>
              <a:ext cx="1611514" cy="1566248"/>
            </a:xfrm>
            <a:prstGeom prst="rect">
              <a:avLst/>
            </a:prstGeom>
          </p:spPr>
        </p:pic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4B9DE439-C719-4A5E-9123-71E37DD5B713}"/>
                </a:ext>
              </a:extLst>
            </p:cNvPr>
            <p:cNvSpPr/>
            <p:nvPr/>
          </p:nvSpPr>
          <p:spPr>
            <a:xfrm rot="16200000" flipH="1">
              <a:off x="6795405" y="2230392"/>
              <a:ext cx="1024339" cy="716911"/>
            </a:xfrm>
            <a:prstGeom prst="bentUp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67F0B8-8828-4660-8349-A5899893B36D}"/>
              </a:ext>
            </a:extLst>
          </p:cNvPr>
          <p:cNvSpPr txBox="1"/>
          <p:nvPr/>
        </p:nvSpPr>
        <p:spPr>
          <a:xfrm>
            <a:off x="3689" y="4615748"/>
            <a:ext cx="1527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(PES is only illustrative)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F7E36E-BBE7-470E-8BB0-F576C2E90F02}"/>
              </a:ext>
            </a:extLst>
          </p:cNvPr>
          <p:cNvCxnSpPr>
            <a:cxnSpLocks/>
          </p:cNvCxnSpPr>
          <p:nvPr/>
        </p:nvCxnSpPr>
        <p:spPr>
          <a:xfrm flipH="1">
            <a:off x="5627681" y="3716116"/>
            <a:ext cx="88906" cy="1136958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2076A-60DA-49FA-9FAA-54419EE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vs known PNP/PPN ligands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E258-97A8-4E0C-B727-BD70F215D7EC}"/>
              </a:ext>
            </a:extLst>
          </p:cNvPr>
          <p:cNvSpPr/>
          <p:nvPr/>
        </p:nvSpPr>
        <p:spPr>
          <a:xfrm>
            <a:off x="3070860" y="4846320"/>
            <a:ext cx="2767806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186BA16-2D2C-4CC6-8416-0774F8A06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44967"/>
              </p:ext>
            </p:extLst>
          </p:nvPr>
        </p:nvGraphicFramePr>
        <p:xfrm>
          <a:off x="303053" y="843137"/>
          <a:ext cx="55356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9" name="CS ChemDraw Drawing" r:id="rId3" imgW="5534891" imgH="3239885" progId="ChemDraw.Document.6.0">
                  <p:embed/>
                </p:oleObj>
              </mc:Choice>
              <mc:Fallback>
                <p:oleObj name="CS ChemDraw Drawing" r:id="rId3" imgW="5534891" imgH="323988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53" y="843137"/>
                        <a:ext cx="55356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1B0CB2D-B2E4-4B75-89BF-CD25964C1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24461"/>
              </p:ext>
            </p:extLst>
          </p:nvPr>
        </p:nvGraphicFramePr>
        <p:xfrm>
          <a:off x="6128388" y="2485613"/>
          <a:ext cx="27559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0" name="CS ChemDraw Drawing" r:id="rId5" imgW="2756362" imgH="1521922" progId="ChemDraw.Document.6.0">
                  <p:embed/>
                </p:oleObj>
              </mc:Choice>
              <mc:Fallback>
                <p:oleObj name="CS ChemDraw Drawing" r:id="rId5" imgW="2756362" imgH="152192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8388" y="2485613"/>
                        <a:ext cx="2755900" cy="152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30B56A18-23BB-4595-B4D3-78829C63FE30}"/>
              </a:ext>
            </a:extLst>
          </p:cNvPr>
          <p:cNvGrpSpPr/>
          <p:nvPr/>
        </p:nvGrpSpPr>
        <p:grpSpPr>
          <a:xfrm>
            <a:off x="4642168" y="224971"/>
            <a:ext cx="1780032" cy="400110"/>
            <a:chOff x="5175568" y="-344567"/>
            <a:chExt cx="1780032" cy="40011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A1D765-A160-4F39-BF5D-3BDF69FBAC43}"/>
                </a:ext>
              </a:extLst>
            </p:cNvPr>
            <p:cNvSpPr/>
            <p:nvPr/>
          </p:nvSpPr>
          <p:spPr>
            <a:xfrm>
              <a:off x="5175568" y="-131534"/>
              <a:ext cx="161925" cy="161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AE9E46D-72EE-4292-915C-FF8CFB5F763A}"/>
                </a:ext>
              </a:extLst>
            </p:cNvPr>
            <p:cNvSpPr/>
            <p:nvPr/>
          </p:nvSpPr>
          <p:spPr>
            <a:xfrm>
              <a:off x="5178743" y="-326440"/>
              <a:ext cx="161925" cy="16192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8F9AC1-7602-4E9E-907D-F7DEE11014DA}"/>
                </a:ext>
              </a:extLst>
            </p:cNvPr>
            <p:cNvSpPr txBox="1"/>
            <p:nvPr/>
          </p:nvSpPr>
          <p:spPr>
            <a:xfrm>
              <a:off x="5347467" y="-344567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&gt; 0 (PNP favored)</a:t>
              </a:r>
            </a:p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&lt; 0 (PPN favored)</a:t>
              </a:r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13DF016-7DED-40EF-A1C2-92C76D82F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08032"/>
              </p:ext>
            </p:extLst>
          </p:nvPr>
        </p:nvGraphicFramePr>
        <p:xfrm>
          <a:off x="5932991" y="843137"/>
          <a:ext cx="3140075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1" name="CS ChemDraw Drawing" r:id="rId7" imgW="3140479" imgH="1601585" progId="ChemDraw.Document.6.0">
                  <p:embed/>
                </p:oleObj>
              </mc:Choice>
              <mc:Fallback>
                <p:oleObj name="CS ChemDraw Drawing" r:id="rId7" imgW="3140479" imgH="1601585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4213D42-8609-467F-8E6C-AAA79574C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2991" y="843137"/>
                        <a:ext cx="3140075" cy="160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EAA85D8-C04F-4187-BB86-3D042BCF48A2}"/>
              </a:ext>
            </a:extLst>
          </p:cNvPr>
          <p:cNvSpPr txBox="1"/>
          <p:nvPr/>
        </p:nvSpPr>
        <p:spPr>
          <a:xfrm>
            <a:off x="1" y="42425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|</a:t>
            </a:r>
            <a:r>
              <a:rPr lang="el-GR" sz="1800" dirty="0"/>
              <a:t>Δ</a:t>
            </a:r>
            <a:r>
              <a:rPr lang="en-US" sz="1800" dirty="0"/>
              <a:t>G</a:t>
            </a:r>
            <a:r>
              <a:rPr lang="en-US" sz="1800" baseline="-25000" dirty="0"/>
              <a:t>PPN</a:t>
            </a:r>
            <a:r>
              <a:rPr lang="en-US" sz="1800" dirty="0"/>
              <a:t>| &gt; 0.9 kcal/mol, prediction matches observations for 30+ known PNP/PPN</a:t>
            </a:r>
          </a:p>
        </p:txBody>
      </p:sp>
    </p:spTree>
    <p:extLst>
      <p:ext uri="{BB962C8B-B14F-4D97-AF65-F5344CB8AC3E}">
        <p14:creationId xmlns:p14="http://schemas.microsoft.com/office/powerpoint/2010/main" val="10550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45CD3E8D-A153-4811-8D36-42D2DAF91F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23"/>
          <a:stretch/>
        </p:blipFill>
        <p:spPr>
          <a:xfrm>
            <a:off x="3797585" y="1208910"/>
            <a:ext cx="3054365" cy="282574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A5FEE-09BB-4157-8EBF-B6E10F981C2B}"/>
              </a:ext>
            </a:extLst>
          </p:cNvPr>
          <p:cNvSpPr/>
          <p:nvPr/>
        </p:nvSpPr>
        <p:spPr>
          <a:xfrm>
            <a:off x="3070860" y="4846320"/>
            <a:ext cx="2767806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197797-7E11-4520-A554-FCC10D64FE22}"/>
              </a:ext>
            </a:extLst>
          </p:cNvPr>
          <p:cNvGrpSpPr/>
          <p:nvPr/>
        </p:nvGrpSpPr>
        <p:grpSpPr>
          <a:xfrm>
            <a:off x="3795304" y="1204444"/>
            <a:ext cx="3067666" cy="2825741"/>
            <a:chOff x="5073105" y="1631325"/>
            <a:chExt cx="4090221" cy="376765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6B7232-0F82-42A4-8EE1-CE7CFA06C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2404"/>
            <a:stretch/>
          </p:blipFill>
          <p:spPr>
            <a:xfrm>
              <a:off x="5073105" y="1631325"/>
              <a:ext cx="2827001" cy="376765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4A806D-886A-471A-B402-7C5DE4C47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829" r="2199"/>
            <a:stretch/>
          </p:blipFill>
          <p:spPr>
            <a:xfrm>
              <a:off x="5073105" y="4337583"/>
              <a:ext cx="4090221" cy="1061397"/>
            </a:xfrm>
            <a:prstGeom prst="rect">
              <a:avLst/>
            </a:prstGeom>
          </p:spPr>
        </p:pic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1"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Ligand </a:t>
            </a:r>
            <a:r>
              <a:rPr lang="en-US" u="sng" dirty="0"/>
              <a:t>Stability </a:t>
            </a:r>
            <a:r>
              <a:rPr lang="en-US" dirty="0"/>
              <a:t>Correlates with Lower PE </a:t>
            </a:r>
            <a:r>
              <a:rPr lang="en-US" dirty="0" err="1"/>
              <a:t>wt</a:t>
            </a:r>
            <a:r>
              <a:rPr lang="en-US" dirty="0"/>
              <a:t>%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31E119A-F451-4586-A8AE-E4561BA54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305" y="1839337"/>
          <a:ext cx="3390694" cy="9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2" name="CS ChemDraw Drawing" r:id="rId9" imgW="1811828" imgH="524048" progId="ChemDraw.Document.6.0">
                  <p:embed/>
                </p:oleObj>
              </mc:Choice>
              <mc:Fallback>
                <p:oleObj name="CS ChemDraw Drawing" r:id="rId9" imgW="1811828" imgH="524048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31E119A-F451-4586-A8AE-E4561BA54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2305" y="1839337"/>
                        <a:ext cx="3390694" cy="983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A396436D-6A9A-4E32-BC34-C1149B9C2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46" y="2840456"/>
          <a:ext cx="1613471" cy="155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CS ChemDraw Drawing" r:id="rId11" imgW="1002730" imgH="968848" progId="ChemDraw.Document.6.0">
                  <p:embed/>
                </p:oleObj>
              </mc:Choice>
              <mc:Fallback>
                <p:oleObj name="CS ChemDraw Drawing" r:id="rId11" imgW="1002730" imgH="968848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A396436D-6A9A-4E32-BC34-C1149B9C2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18546" y="2840456"/>
                        <a:ext cx="1613471" cy="1553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0279B74F-04D6-47C4-B6B4-3EAD0867D0EA}"/>
              </a:ext>
            </a:extLst>
          </p:cNvPr>
          <p:cNvSpPr/>
          <p:nvPr/>
        </p:nvSpPr>
        <p:spPr>
          <a:xfrm>
            <a:off x="1709003" y="4680915"/>
            <a:ext cx="53299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Lin, S.; Fromer, J. C.; Ghosh, Y.; Hanna, B.; Elanany, M.; Xu, W. </a:t>
            </a:r>
            <a:r>
              <a:rPr lang="en-US" sz="900" i="1" dirty="0"/>
              <a:t>Sci. Rep.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11</a:t>
            </a:r>
            <a:r>
              <a:rPr lang="en-US" sz="900" dirty="0"/>
              <a:t>, 4534.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3832F43-E459-44F4-8914-1D049A0A0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805" y="779306"/>
          <a:ext cx="2412616" cy="77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4" name="CS ChemDraw Drawing" r:id="rId13" imgW="2474478" imgH="793658" progId="ChemDraw.Document.6.0">
                  <p:embed/>
                </p:oleObj>
              </mc:Choice>
              <mc:Fallback>
                <p:oleObj name="CS ChemDraw Drawing" r:id="rId13" imgW="2474478" imgH="793658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3832F43-E459-44F4-8914-1D049A0A0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8805" y="779306"/>
                        <a:ext cx="2412616" cy="77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54AB2A0-376B-49EE-99C2-EB4FDE5569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187" y="2793432"/>
          <a:ext cx="940594" cy="832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5" name="CS ChemDraw Drawing" r:id="rId15" imgW="556104" imgH="495023" progId="ChemDraw.Document.6.0">
                  <p:embed/>
                </p:oleObj>
              </mc:Choice>
              <mc:Fallback>
                <p:oleObj name="CS ChemDraw Drawing" r:id="rId15" imgW="556104" imgH="495023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B54AB2A0-376B-49EE-99C2-EB4FDE556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2686187" y="2793432"/>
                        <a:ext cx="940594" cy="832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585EFD75-74F7-48A7-9F40-CA4EE6A4CE08}"/>
              </a:ext>
            </a:extLst>
          </p:cNvPr>
          <p:cNvSpPr/>
          <p:nvPr/>
        </p:nvSpPr>
        <p:spPr>
          <a:xfrm rot="2309902">
            <a:off x="4301502" y="1606182"/>
            <a:ext cx="1840960" cy="8361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F9037-5FCD-4AC2-A39A-DC245148E368}"/>
              </a:ext>
            </a:extLst>
          </p:cNvPr>
          <p:cNvSpPr/>
          <p:nvPr/>
        </p:nvSpPr>
        <p:spPr>
          <a:xfrm>
            <a:off x="123295" y="1762125"/>
            <a:ext cx="3705478" cy="2825853"/>
          </a:xfrm>
          <a:prstGeom prst="round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C7A79F-1AA3-4463-9813-5DC6A91F541F}"/>
              </a:ext>
            </a:extLst>
          </p:cNvPr>
          <p:cNvGrpSpPr/>
          <p:nvPr/>
        </p:nvGrpSpPr>
        <p:grpSpPr>
          <a:xfrm>
            <a:off x="514351" y="1451259"/>
            <a:ext cx="5428022" cy="2968955"/>
            <a:chOff x="685801" y="1935012"/>
            <a:chExt cx="7237363" cy="39586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1BBA69-9D7F-41B5-9183-A41190C5BB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685801" y="1935012"/>
              <a:ext cx="5316320" cy="414488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8A5EEE-CACA-4464-88A5-33C0EB2AF9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>
              <a:off x="4951876" y="3462990"/>
              <a:ext cx="2971288" cy="2430628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E6B5DC7-A32D-49C2-B369-A27A4D6EB8F4}"/>
              </a:ext>
            </a:extLst>
          </p:cNvPr>
          <p:cNvSpPr/>
          <p:nvPr/>
        </p:nvSpPr>
        <p:spPr>
          <a:xfrm rot="2309902">
            <a:off x="5856333" y="2701478"/>
            <a:ext cx="926807" cy="352717"/>
          </a:xfrm>
          <a:prstGeom prst="ellipse">
            <a:avLst/>
          </a:prstGeom>
          <a:noFill/>
          <a:ln w="9525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0348139-AC6E-4F29-9720-B1A3C929A515}"/>
              </a:ext>
            </a:extLst>
          </p:cNvPr>
          <p:cNvSpPr/>
          <p:nvPr/>
        </p:nvSpPr>
        <p:spPr>
          <a:xfrm>
            <a:off x="6838347" y="3189549"/>
            <a:ext cx="2087107" cy="468445"/>
          </a:xfrm>
          <a:prstGeom prst="roundRect">
            <a:avLst/>
          </a:prstGeom>
          <a:noFill/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7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CC1221B-C58A-4CB2-A88C-7BE16988C0C9}"/>
              </a:ext>
            </a:extLst>
          </p:cNvPr>
          <p:cNvGrpSpPr/>
          <p:nvPr/>
        </p:nvGrpSpPr>
        <p:grpSpPr>
          <a:xfrm>
            <a:off x="6140918" y="2576263"/>
            <a:ext cx="2687105" cy="1068075"/>
            <a:chOff x="8187889" y="3435014"/>
            <a:chExt cx="3582804" cy="1424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0F5ACA-8660-4693-A689-EC93DD590726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>
              <a:off x="8187889" y="3435014"/>
              <a:ext cx="3582804" cy="817718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BE2690-BD39-4E7E-BE82-1C4DB208ABF9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>
              <a:off x="8279939" y="4021142"/>
              <a:ext cx="859034" cy="837971"/>
            </a:xfrm>
            <a:prstGeom prst="line">
              <a:avLst/>
            </a:prstGeom>
            <a:ln w="127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F3F11327-AD8A-405A-AD21-4DD3937322D7}"/>
              </a:ext>
            </a:extLst>
          </p:cNvPr>
          <p:cNvSpPr/>
          <p:nvPr/>
        </p:nvSpPr>
        <p:spPr>
          <a:xfrm>
            <a:off x="6760072" y="3182674"/>
            <a:ext cx="224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extra-stable ligands being tested and synthesized now</a:t>
            </a:r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9E45AC74-AB8D-40C9-BA1F-575BB298D8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467" y="94182"/>
          <a:ext cx="617221" cy="60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6" name="CS ChemDraw Drawing" r:id="rId17" imgW="1052493" imgH="1037428" progId="ChemDraw.Document.6.0">
                  <p:embed/>
                </p:oleObj>
              </mc:Choice>
              <mc:Fallback>
                <p:oleObj name="CS ChemDraw Drawing" r:id="rId17" imgW="1052493" imgH="1037428" progId="ChemDraw.Document.6.0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9E45AC74-AB8D-40C9-BA1F-575BB298D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3467" y="94182"/>
                        <a:ext cx="617221" cy="607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05262C2-F7DF-4645-BE9F-44A9144F2490}"/>
              </a:ext>
            </a:extLst>
          </p:cNvPr>
          <p:cNvSpPr txBox="1"/>
          <p:nvPr/>
        </p:nvSpPr>
        <p:spPr>
          <a:xfrm rot="2330611">
            <a:off x="5653343" y="2900964"/>
            <a:ext cx="803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projected </a:t>
            </a:r>
          </a:p>
          <a:p>
            <a:pPr algn="ctr"/>
            <a:r>
              <a:rPr lang="en-US" sz="1100" dirty="0">
                <a:solidFill>
                  <a:schemeClr val="accent2"/>
                </a:solidFill>
              </a:rPr>
              <a:t>activities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3BAEF23-2415-463B-ABCC-AF71AC921EA3}"/>
              </a:ext>
            </a:extLst>
          </p:cNvPr>
          <p:cNvGrpSpPr/>
          <p:nvPr/>
        </p:nvGrpSpPr>
        <p:grpSpPr>
          <a:xfrm>
            <a:off x="4359886" y="705530"/>
            <a:ext cx="4391449" cy="1561829"/>
            <a:chOff x="4359886" y="705530"/>
            <a:chExt cx="4391449" cy="1561829"/>
          </a:xfrm>
        </p:grpSpPr>
        <p:graphicFrame>
          <p:nvGraphicFramePr>
            <p:cNvPr id="56" name="Object 55">
              <a:extLst>
                <a:ext uri="{FF2B5EF4-FFF2-40B4-BE49-F238E27FC236}">
                  <a16:creationId xmlns:a16="http://schemas.microsoft.com/office/drawing/2014/main" id="{AFB1B626-3E38-4EED-9BF1-F45B6CE74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6489623"/>
                </p:ext>
              </p:extLst>
            </p:nvPr>
          </p:nvGraphicFramePr>
          <p:xfrm>
            <a:off x="6134955" y="728405"/>
            <a:ext cx="2616380" cy="1118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67" name="CS ChemDraw Drawing" r:id="rId19" imgW="5833456" imgH="2494165" progId="ChemDraw.Document.6.0">
                    <p:embed/>
                  </p:oleObj>
                </mc:Choice>
                <mc:Fallback>
                  <p:oleObj name="CS ChemDraw Drawing" r:id="rId19" imgW="5833456" imgH="2494165" progId="ChemDraw.Document.6.0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32511F28-49A4-47F8-BF7E-048C30509D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134955" y="728405"/>
                          <a:ext cx="2616380" cy="1118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50B9971-8FC8-44E1-BB81-4E192984D219}"/>
                </a:ext>
              </a:extLst>
            </p:cNvPr>
            <p:cNvSpPr/>
            <p:nvPr/>
          </p:nvSpPr>
          <p:spPr>
            <a:xfrm>
              <a:off x="6040740" y="705530"/>
              <a:ext cx="2710595" cy="1560634"/>
            </a:xfrm>
            <a:prstGeom prst="roundRect">
              <a:avLst/>
            </a:prstGeom>
            <a:noFill/>
            <a:ln w="9525">
              <a:solidFill>
                <a:srgbClr val="E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55F0EF5-6339-47FD-AFEF-8E3FBE8B2A62}"/>
                </a:ext>
              </a:extLst>
            </p:cNvPr>
            <p:cNvGrpSpPr/>
            <p:nvPr/>
          </p:nvGrpSpPr>
          <p:grpSpPr>
            <a:xfrm>
              <a:off x="4373989" y="712138"/>
              <a:ext cx="1861844" cy="1526726"/>
              <a:chOff x="5535771" y="1305862"/>
              <a:chExt cx="2482458" cy="203563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6BC0B25-1A46-4627-97B5-7A21155A63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5771" y="2928560"/>
                <a:ext cx="2430270" cy="412936"/>
              </a:xfrm>
              <a:prstGeom prst="line">
                <a:avLst/>
              </a:prstGeom>
              <a:ln w="12700" cmpd="sng">
                <a:solidFill>
                  <a:srgbClr val="E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06D6C6E-B5C5-45BC-A163-121368ADA3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5771" y="1305862"/>
                <a:ext cx="2482458" cy="773505"/>
              </a:xfrm>
              <a:prstGeom prst="line">
                <a:avLst/>
              </a:prstGeom>
              <a:ln w="12700" cmpd="sng">
                <a:solidFill>
                  <a:srgbClr val="E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5F732-91EE-4B4C-9E3A-6851ABE894E9}"/>
                </a:ext>
              </a:extLst>
            </p:cNvPr>
            <p:cNvSpPr/>
            <p:nvPr/>
          </p:nvSpPr>
          <p:spPr>
            <a:xfrm>
              <a:off x="6196692" y="1805694"/>
              <a:ext cx="23986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unstable ligand candidates screened out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1161DB-D1E9-4DB8-99E4-BDD2B5B3B741}"/>
                </a:ext>
              </a:extLst>
            </p:cNvPr>
            <p:cNvSpPr/>
            <p:nvPr/>
          </p:nvSpPr>
          <p:spPr>
            <a:xfrm>
              <a:off x="4359886" y="1296734"/>
              <a:ext cx="632601" cy="632428"/>
            </a:xfrm>
            <a:prstGeom prst="rect">
              <a:avLst/>
            </a:prstGeom>
            <a:solidFill>
              <a:srgbClr val="E00000">
                <a:alpha val="49020"/>
              </a:srgbClr>
            </a:solidFill>
            <a:ln>
              <a:solidFill>
                <a:srgbClr val="C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27F72188-AD0A-416C-BAE4-EE14E3953C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93323" y="1644456"/>
            <a:ext cx="760553" cy="1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8" grpId="0" animBg="1"/>
      <p:bldP spid="59" grpId="0" animBg="1"/>
      <p:bldP spid="74" grpId="0"/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EFFC9-8BE3-4A21-8964-F4D9EF0D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criteria to maximize PNP stability (and lower PE fouling)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4A333-04A7-4487-A53A-76A1B9F33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09200"/>
              </p:ext>
            </p:extLst>
          </p:nvPr>
        </p:nvGraphicFramePr>
        <p:xfrm>
          <a:off x="95819" y="1160929"/>
          <a:ext cx="101917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4" name="CS ChemDraw Drawing" r:id="rId4" imgW="664325" imgH="816379" progId="ChemDraw.Document.6.0">
                  <p:embed/>
                </p:oleObj>
              </mc:Choice>
              <mc:Fallback>
                <p:oleObj name="CS ChemDraw Drawing" r:id="rId4" imgW="664325" imgH="8163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819" y="1160929"/>
                        <a:ext cx="1019175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6F81036-3B1F-4C7B-B9DB-4295A22025EA}"/>
              </a:ext>
            </a:extLst>
          </p:cNvPr>
          <p:cNvSpPr/>
          <p:nvPr/>
        </p:nvSpPr>
        <p:spPr>
          <a:xfrm>
            <a:off x="5075774" y="686681"/>
            <a:ext cx="260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 over N-aryl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E289D-3F98-4017-8A77-898DE2071148}"/>
              </a:ext>
            </a:extLst>
          </p:cNvPr>
          <p:cNvSpPr/>
          <p:nvPr/>
        </p:nvSpPr>
        <p:spPr>
          <a:xfrm>
            <a:off x="605407" y="695474"/>
            <a:ext cx="2704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u="sng" dirty="0"/>
              <a:t>electron-rich N-substituents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36258-16AE-4040-A598-6F7121F91165}"/>
              </a:ext>
            </a:extLst>
          </p:cNvPr>
          <p:cNvSpPr/>
          <p:nvPr/>
        </p:nvSpPr>
        <p:spPr>
          <a:xfrm>
            <a:off x="476648" y="2658173"/>
            <a:ext cx="3172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N-alkyl: 2˚ &gt; 1˚ &gt;&gt; 3˚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51893F-9328-41E9-A890-AA5647ED7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779863"/>
              </p:ext>
            </p:extLst>
          </p:nvPr>
        </p:nvGraphicFramePr>
        <p:xfrm>
          <a:off x="4597400" y="1043678"/>
          <a:ext cx="45386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5" name="CS ChemDraw Drawing" r:id="rId6" imgW="2953096" imgH="638348" progId="ChemDraw.Document.6.0">
                  <p:embed/>
                </p:oleObj>
              </mc:Choice>
              <mc:Fallback>
                <p:oleObj name="CS ChemDraw Drawing" r:id="rId6" imgW="2953096" imgH="63834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1043678"/>
                        <a:ext cx="45386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354738A-2DAC-4B63-ACF6-0261B52CAFA4}"/>
              </a:ext>
            </a:extLst>
          </p:cNvPr>
          <p:cNvSpPr/>
          <p:nvPr/>
        </p:nvSpPr>
        <p:spPr>
          <a:xfrm>
            <a:off x="5314594" y="2598537"/>
            <a:ext cx="2831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/>
              <a:t>electron-poor P-substituents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5F579F6-7A76-47C5-B8A7-5CF9BDA19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642854"/>
              </p:ext>
            </p:extLst>
          </p:nvPr>
        </p:nvGraphicFramePr>
        <p:xfrm>
          <a:off x="4398824" y="3078591"/>
          <a:ext cx="2208213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6" name="CS ChemDraw Drawing" r:id="rId8" imgW="1436716" imgH="964276" progId="ChemDraw.Document.6.0">
                  <p:embed/>
                </p:oleObj>
              </mc:Choice>
              <mc:Fallback>
                <p:oleObj name="CS ChemDraw Drawing" r:id="rId8" imgW="1436716" imgH="9642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98824" y="3078591"/>
                        <a:ext cx="2208213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21F3F07-1C3F-4A38-96CA-257806541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8028"/>
              </p:ext>
            </p:extLst>
          </p:nvPr>
        </p:nvGraphicFramePr>
        <p:xfrm>
          <a:off x="6730206" y="3030076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CF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3E99C8D-9D7A-4357-A95D-897445CF5ACE}"/>
              </a:ext>
            </a:extLst>
          </p:cNvPr>
          <p:cNvSpPr/>
          <p:nvPr/>
        </p:nvSpPr>
        <p:spPr>
          <a:xfrm>
            <a:off x="3070860" y="4846320"/>
            <a:ext cx="4587240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A37087D-9E96-4B13-A739-7404C9199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64203"/>
              </p:ext>
            </p:extLst>
          </p:nvPr>
        </p:nvGraphicFramePr>
        <p:xfrm>
          <a:off x="444813" y="3656555"/>
          <a:ext cx="993891" cy="52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7" name="CS ChemDraw Drawing" r:id="rId10" imgW="662594" imgH="353291" progId="ChemDraw.Document.6.0">
                  <p:embed/>
                </p:oleObj>
              </mc:Choice>
              <mc:Fallback>
                <p:oleObj name="CS ChemDraw Drawing" r:id="rId10" imgW="662594" imgH="35329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813" y="3656555"/>
                        <a:ext cx="993891" cy="52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11805FA-C1C9-4CC9-A235-8ED9C8F40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6731"/>
              </p:ext>
            </p:extLst>
          </p:nvPr>
        </p:nvGraphicFramePr>
        <p:xfrm>
          <a:off x="1491115" y="3073193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Ph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CHMe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CMe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0D9B57-07B5-460A-AA4F-314CE424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46949"/>
              </p:ext>
            </p:extLst>
          </p:nvPr>
        </p:nvGraphicFramePr>
        <p:xfrm>
          <a:off x="1216451" y="1063338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29D7112-5554-48A5-B6BF-E845FE267D32}"/>
              </a:ext>
            </a:extLst>
          </p:cNvPr>
          <p:cNvSpPr txBox="1"/>
          <p:nvPr/>
        </p:nvSpPr>
        <p:spPr>
          <a:xfrm>
            <a:off x="3584659" y="4752067"/>
            <a:ext cx="441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/>
              <a:t>Δ</a:t>
            </a:r>
            <a:r>
              <a:rPr lang="en-US" sz="1400" dirty="0"/>
              <a:t>G</a:t>
            </a:r>
            <a:r>
              <a:rPr lang="en-US" sz="1400" baseline="-25000" dirty="0"/>
              <a:t>PPN </a:t>
            </a:r>
            <a:r>
              <a:rPr lang="en-US" sz="1400" dirty="0"/>
              <a:t>in kcal/mol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B3C056-490B-4736-A483-92264D3D3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606244"/>
              </p:ext>
            </p:extLst>
          </p:nvPr>
        </p:nvGraphicFramePr>
        <p:xfrm>
          <a:off x="3649380" y="2064383"/>
          <a:ext cx="5486685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06505">
                  <a:extLst>
                    <a:ext uri="{9D8B030D-6E8A-4147-A177-3AD203B41FA5}">
                      <a16:colId xmlns:a16="http://schemas.microsoft.com/office/drawing/2014/main" val="239175995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3668168484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134234882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43022037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185655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Δ</a:t>
                      </a:r>
                      <a:r>
                        <a:rPr lang="en-US" sz="1600" dirty="0"/>
                        <a:t>G</a:t>
                      </a:r>
                      <a:r>
                        <a:rPr lang="en-US" sz="1600" baseline="-25000" dirty="0"/>
                        <a:t>PPN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67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6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5BE90-C969-4184-828F-1F14E18E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PNP ligands compared with benchmark catalyst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ABC01C-3B9E-4026-B50C-E0FD22961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150"/>
              </p:ext>
            </p:extLst>
          </p:nvPr>
        </p:nvGraphicFramePr>
        <p:xfrm>
          <a:off x="27879" y="2008384"/>
          <a:ext cx="9088242" cy="20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8512">
                  <a:extLst>
                    <a:ext uri="{9D8B030D-6E8A-4147-A177-3AD203B41FA5}">
                      <a16:colId xmlns:a16="http://schemas.microsoft.com/office/drawing/2014/main" val="73453159"/>
                    </a:ext>
                  </a:extLst>
                </a:gridCol>
                <a:gridCol w="1389082">
                  <a:extLst>
                    <a:ext uri="{9D8B030D-6E8A-4147-A177-3AD203B41FA5}">
                      <a16:colId xmlns:a16="http://schemas.microsoft.com/office/drawing/2014/main" val="736099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1800993017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2765635005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3447787387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4174086449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4278912696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1811328921"/>
                    </a:ext>
                  </a:extLst>
                </a:gridCol>
                <a:gridCol w="878664">
                  <a:extLst>
                    <a:ext uri="{9D8B030D-6E8A-4147-A177-3AD203B41FA5}">
                      <a16:colId xmlns:a16="http://schemas.microsoft.com/office/drawing/2014/main" val="23239709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ligand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Productivity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 selectivity (</a:t>
                      </a: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wt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09307"/>
                  </a:ext>
                </a:extLst>
              </a:tr>
              <a:tr h="2309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(kg g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Cr</a:t>
                      </a:r>
                      <a:r>
                        <a:rPr lang="en-US" sz="2000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-1 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lang="en-US" sz="2000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pt-BR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 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 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+ </a:t>
                      </a: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1-C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10+</a:t>
                      </a:r>
                      <a:endParaRPr lang="en-US" sz="2000" b="0" i="0" u="none" strike="noStrike" baseline="-25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34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benchmark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22.8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81.6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97.1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88.5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6037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 ligand 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1717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57.5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445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ligand 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1492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24.1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56.1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72.5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95.2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82.5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73185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2CB32E-2CAA-4004-958B-48C52E78B314}"/>
              </a:ext>
            </a:extLst>
          </p:cNvPr>
          <p:cNvSpPr txBox="1"/>
          <p:nvPr/>
        </p:nvSpPr>
        <p:spPr>
          <a:xfrm>
            <a:off x="55758" y="4089695"/>
            <a:ext cx="845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ligands studied in collaboration with Samir Barman and E. A. Jaseer (KFUPM), manuscript in preparation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1D6D04D-DC9B-4994-AB61-BD51060BA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665764"/>
              </p:ext>
            </p:extLst>
          </p:nvPr>
        </p:nvGraphicFramePr>
        <p:xfrm>
          <a:off x="2044530" y="750711"/>
          <a:ext cx="50101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CS ChemDraw Drawing" r:id="rId3" imgW="4093029" imgH="832935" progId="ChemDraw.Document.6.0">
                  <p:embed/>
                </p:oleObj>
              </mc:Choice>
              <mc:Fallback>
                <p:oleObj name="CS ChemDraw Drawing" r:id="rId3" imgW="4093029" imgH="83293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4530" y="750711"/>
                        <a:ext cx="501015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F9B96C2-06E0-41C9-8229-F26B21C0C39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09157A-C361-4FF1-868D-6D7954695AD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0F6B9-F6A9-46EB-A716-F95106A0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ethylene tetramerization summary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6C2764-A4A2-45F3-B80A-93D67969A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424" y="747396"/>
          <a:ext cx="34432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CS ChemDraw Drawing" r:id="rId3" imgW="1957994" imgH="926176" progId="ChemDraw.Document.6.0">
                  <p:embed/>
                </p:oleObj>
              </mc:Choice>
              <mc:Fallback>
                <p:oleObj name="CS ChemDraw Drawing" r:id="rId3" imgW="1957994" imgH="926176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24" y="747396"/>
                        <a:ext cx="34432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EB7DF6-7C31-48DC-961E-6209D45957B9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F321B-24FE-4ABC-8E0C-3F70F76700CF}"/>
              </a:ext>
            </a:extLst>
          </p:cNvPr>
          <p:cNvSpPr txBox="1"/>
          <p:nvPr/>
        </p:nvSpPr>
        <p:spPr>
          <a:xfrm>
            <a:off x="5590943" y="720532"/>
            <a:ext cx="1944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supported hypotheses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4A96-A736-4607-BCFD-F5621DF6C0FB}"/>
              </a:ext>
            </a:extLst>
          </p:cNvPr>
          <p:cNvSpPr txBox="1"/>
          <p:nvPr/>
        </p:nvSpPr>
        <p:spPr>
          <a:xfrm>
            <a:off x="5327961" y="2762568"/>
            <a:ext cx="2558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developed novel PNP ligands</a:t>
            </a:r>
          </a:p>
          <a:p>
            <a:endParaRPr lang="en-US" sz="1400" dirty="0">
              <a:solidFill>
                <a:srgbClr val="5151FE"/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45% higher productivity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7.8% higher 1-C6 + 1-C8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wt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%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57% lower PE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wt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A339A-0D9D-495C-9C69-B91F2E87321A}"/>
              </a:ext>
            </a:extLst>
          </p:cNvPr>
          <p:cNvSpPr txBox="1"/>
          <p:nvPr/>
        </p:nvSpPr>
        <p:spPr>
          <a:xfrm>
            <a:off x="1028051" y="2642778"/>
            <a:ext cx="2422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ruled out several candidates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3BF5A60-AD4A-4F1E-BEEB-557EDBE702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713" y="2950555"/>
          <a:ext cx="4306924" cy="1485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CS ChemDraw Drawing" r:id="rId5" imgW="5833456" imgH="2012719" progId="ChemDraw.Document.6.0">
                  <p:embed/>
                </p:oleObj>
              </mc:Choice>
              <mc:Fallback>
                <p:oleObj name="CS ChemDraw Drawing" r:id="rId5" imgW="5833456" imgH="201271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E3BF5A60-AD4A-4F1E-BEEB-557EDBE70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13" y="2950555"/>
                        <a:ext cx="4306924" cy="1485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11A6FC5-9F04-4E45-9097-C8EA72E44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214" y="1703225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CS ChemDraw Drawing" r:id="rId7" imgW="737408" imgH="538942" progId="ChemDraw.Document.6.0">
                  <p:embed/>
                </p:oleObj>
              </mc:Choice>
              <mc:Fallback>
                <p:oleObj name="CS ChemDraw Drawing" r:id="rId7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83214" y="1703225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0AEE25A-0A8E-4CEA-A0B1-018E251A53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6513" y="1211263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CS ChemDraw Drawing" r:id="rId9" imgW="1811828" imgH="524048" progId="ChemDraw.Document.6.0">
                  <p:embed/>
                </p:oleObj>
              </mc:Choice>
              <mc:Fallback>
                <p:oleObj name="CS ChemDraw Drawing" r:id="rId9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6513" y="1211263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B020DC8-96B9-4584-9C41-F8875018F7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560" y="1700698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CS ChemDraw Drawing" r:id="rId11" imgW="866948" imgH="470708" progId="ChemDraw.Document.6.0">
                  <p:embed/>
                </p:oleObj>
              </mc:Choice>
              <mc:Fallback>
                <p:oleObj name="CS ChemDraw Drawing" r:id="rId11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4560" y="1700698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E7003FA-5832-490D-8044-741DFE2904FB}"/>
              </a:ext>
            </a:extLst>
          </p:cNvPr>
          <p:cNvSpPr/>
          <p:nvPr/>
        </p:nvSpPr>
        <p:spPr>
          <a:xfrm>
            <a:off x="1383585" y="4384207"/>
            <a:ext cx="1591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i="1" dirty="0"/>
              <a:t>Sci. Rep.</a:t>
            </a:r>
            <a:r>
              <a:rPr lang="en-GB" dirty="0"/>
              <a:t> </a:t>
            </a:r>
            <a:r>
              <a:rPr lang="en-GB" b="1" dirty="0"/>
              <a:t>2021</a:t>
            </a:r>
            <a:r>
              <a:rPr lang="en-GB" dirty="0"/>
              <a:t>, </a:t>
            </a:r>
            <a:r>
              <a:rPr lang="en-GB" i="1" dirty="0"/>
              <a:t>11</a:t>
            </a:r>
            <a:r>
              <a:rPr lang="en-GB" dirty="0"/>
              <a:t>, 4534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EC75D-2A58-4BC4-B3E3-C073F03E1D04}"/>
              </a:ext>
            </a:extLst>
          </p:cNvPr>
          <p:cNvSpPr/>
          <p:nvPr/>
        </p:nvSpPr>
        <p:spPr>
          <a:xfrm>
            <a:off x="1388731" y="2344010"/>
            <a:ext cx="19746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http://github.com/sibo/xtbdft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  <p:bldP spid="1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3" y="675466"/>
            <a:ext cx="3660255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268473" y="2379431"/>
            <a:ext cx="281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</a:t>
            </a:r>
          </a:p>
          <a:p>
            <a:pPr algn="l"/>
            <a:r>
              <a:rPr lang="en-US" sz="1400" dirty="0"/>
              <a:t> Wei Xu</a:t>
            </a:r>
          </a:p>
          <a:p>
            <a:pPr algn="l"/>
            <a:r>
              <a:rPr lang="en-US" sz="1400" dirty="0"/>
              <a:t> Mohamed Elanany</a:t>
            </a:r>
          </a:p>
          <a:p>
            <a:pPr algn="l"/>
            <a:r>
              <a:rPr lang="en-US" sz="1400" dirty="0"/>
              <a:t> Motaz Khawaji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330513" y="1216003"/>
            <a:ext cx="3554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268473" y="3372815"/>
            <a:ext cx="401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 E. A. Jaseer</a:t>
            </a:r>
          </a:p>
          <a:p>
            <a:pPr algn="l"/>
            <a:r>
              <a:rPr lang="en-US" sz="1400" dirty="0"/>
              <a:t> Samir Barman</a:t>
            </a:r>
          </a:p>
          <a:p>
            <a:pPr algn="l"/>
            <a:endParaRPr lang="en-US" sz="1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9C88E89-9EA3-428C-BF2A-A16634D61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668451"/>
              </p:ext>
            </p:extLst>
          </p:nvPr>
        </p:nvGraphicFramePr>
        <p:xfrm>
          <a:off x="5506750" y="13603"/>
          <a:ext cx="3059291" cy="1451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CS ChemDraw Drawing" r:id="rId3" imgW="1957994" imgH="926176" progId="ChemDraw.Document.6.0">
                  <p:embed/>
                </p:oleObj>
              </mc:Choice>
              <mc:Fallback>
                <p:oleObj name="CS ChemDraw Drawing" r:id="rId3" imgW="1957994" imgH="926176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70DAB6-CB64-4395-8B4F-ACE3503E5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6750" y="13603"/>
                        <a:ext cx="3059291" cy="1451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803FFC35-C160-4AFF-997B-25BA96F33DEC}"/>
              </a:ext>
            </a:extLst>
          </p:cNvPr>
          <p:cNvGrpSpPr/>
          <p:nvPr/>
        </p:nvGrpSpPr>
        <p:grpSpPr>
          <a:xfrm>
            <a:off x="4504304" y="2783872"/>
            <a:ext cx="2489453" cy="1543050"/>
            <a:chOff x="232782" y="1108162"/>
            <a:chExt cx="3319270" cy="2057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EF7329-B7A3-489C-91D4-7987FDFB71B6}"/>
                </a:ext>
              </a:extLst>
            </p:cNvPr>
            <p:cNvSpPr/>
            <p:nvPr/>
          </p:nvSpPr>
          <p:spPr>
            <a:xfrm>
              <a:off x="232782" y="1129392"/>
              <a:ext cx="3319270" cy="1794639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2EC4D196-880A-4536-B206-1C48ABDB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721" y="1108162"/>
              <a:ext cx="1543050" cy="20574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979513-9F3D-4D10-AF5D-F5B6802C82C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8775" r="30699" b="6401"/>
          <a:stretch/>
        </p:blipFill>
        <p:spPr bwMode="auto">
          <a:xfrm>
            <a:off x="6592830" y="2663580"/>
            <a:ext cx="2551170" cy="17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C9C91-64C1-46E6-9DA6-DA126F5F1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494" y="1455669"/>
            <a:ext cx="4409147" cy="12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8950F-4847-49C7-8546-05DC68FF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7373A-E5FF-4C13-924E-0B0C9DA7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slides…</a:t>
            </a:r>
          </a:p>
        </p:txBody>
      </p:sp>
    </p:spTree>
    <p:extLst>
      <p:ext uri="{BB962C8B-B14F-4D97-AF65-F5344CB8AC3E}">
        <p14:creationId xmlns:p14="http://schemas.microsoft.com/office/powerpoint/2010/main" val="127454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28D36-0818-4769-9190-2367839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selective ethylene tetramerization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971ABC2-B47B-45D9-8206-B167B5CFF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00" y="1754835"/>
            <a:ext cx="4133263" cy="2486204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E850C8-734D-4736-BAAF-D402B6E2C8FE}"/>
              </a:ext>
            </a:extLst>
          </p:cNvPr>
          <p:cNvSpPr/>
          <p:nvPr/>
        </p:nvSpPr>
        <p:spPr>
          <a:xfrm>
            <a:off x="332606" y="1055529"/>
            <a:ext cx="4513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production capacity of 1-octene is not projected to keep pace with demand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077EE-08B1-4BE0-921A-F910ACC3CCA9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85005F-273A-4BB6-8465-DE7375126A0D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567A-2393-4E94-A44A-4E9459B1388F}"/>
              </a:ext>
            </a:extLst>
          </p:cNvPr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783001F-1F53-40B8-A59D-0555652D2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4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5A9FB4D-C361-4B64-92FD-D8A173BA8F60}"/>
              </a:ext>
            </a:extLst>
          </p:cNvPr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7F9C5-7D77-4DD4-B4D8-C445084B9DB0}"/>
              </a:ext>
            </a:extLst>
          </p:cNvPr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674B2-8F70-4CA7-A740-9CE0F382756F}"/>
              </a:ext>
            </a:extLst>
          </p:cNvPr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AF3890-3FED-413D-820E-22CC05DEC7C3}"/>
              </a:ext>
            </a:extLst>
          </p:cNvPr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2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C6AE-8BE2-46BB-89AF-C89E39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logarithmic relation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0A0CA6-B3EA-4C0F-9106-FFCC96C0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864" y="539019"/>
            <a:ext cx="3817962" cy="377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As a simplified model, if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-apple-system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PNP and PPN isomers are in thermodynamic equilibrium ([PPN]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/[PNP]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 = e</a:t>
            </a:r>
            <a:r>
              <a:rPr kumimoji="0" lang="en-US" altLang="en-US" sz="900" b="0" i="0" u="none" strike="noStrike" cap="none" normalizeH="0" baseline="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−ΔGPPN/RT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initial PNP concentration is directly correlated with ethylene oligomerization productivity (oligomerization productivity = 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[PNP]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initial PPN concentration is directly correlated with polymerization productivity (polymerization productivity = 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[PPN]</a:t>
            </a:r>
            <a:r>
              <a:rPr kumimoji="0" lang="en-US" altLang="en-US" sz="900" b="0" i="0" u="none" strike="noStrike" cap="none" normalizeH="0" baseline="-3000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and 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are constant across the range of PNP and PPN compounds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300" dirty="0">
              <a:solidFill>
                <a:srgbClr val="222222"/>
              </a:solidFill>
              <a:latin typeface="-apple-system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300" dirty="0">
                <a:solidFill>
                  <a:srgbClr val="222222"/>
                </a:solidFill>
                <a:latin typeface="-apple-system"/>
              </a:rPr>
              <a:t>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hen the following relation should be observed: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ln(polyethylene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wt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%)=ln(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th-italic"/>
              </a:rPr>
              <a:t>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/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th-italic"/>
              </a:rPr>
              <a:t>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)−ΔG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PPN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MathJax_Main"/>
              </a:rPr>
              <a:t>/ RT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4F86E7-2E20-44A0-973D-07AE9A8D8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951138"/>
              </p:ext>
            </p:extLst>
          </p:nvPr>
        </p:nvGraphicFramePr>
        <p:xfrm>
          <a:off x="444813" y="1714777"/>
          <a:ext cx="3520673" cy="2283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0B5E9F-5272-4C65-A4C6-DBD1E2BC7DE2}"/>
              </a:ext>
            </a:extLst>
          </p:cNvPr>
          <p:cNvSpPr/>
          <p:nvPr/>
        </p:nvSpPr>
        <p:spPr>
          <a:xfrm>
            <a:off x="444813" y="4024129"/>
            <a:ext cx="41338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S. Kuhlmann,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245</a:t>
            </a:r>
            <a:r>
              <a:rPr lang="en-GB" dirty="0"/>
              <a:t>, 279-284</a:t>
            </a:r>
          </a:p>
          <a:p>
            <a:pPr algn="l"/>
            <a:r>
              <a:rPr lang="en-GB" dirty="0"/>
              <a:t>K. </a:t>
            </a:r>
            <a:r>
              <a:rPr lang="en-GB" dirty="0" err="1"/>
              <a:t>Blann</a:t>
            </a:r>
            <a:r>
              <a:rPr lang="en-GB" dirty="0"/>
              <a:t>, A. Bollmann,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249</a:t>
            </a:r>
            <a:r>
              <a:rPr lang="en-GB" dirty="0"/>
              <a:t>, 244-249.</a:t>
            </a:r>
          </a:p>
          <a:p>
            <a:pPr algn="l"/>
            <a:r>
              <a:rPr lang="en-GB" dirty="0"/>
              <a:t>E. Killian,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Mol. </a:t>
            </a:r>
            <a:r>
              <a:rPr lang="en-GB" i="1" dirty="0" err="1"/>
              <a:t>Catal</a:t>
            </a:r>
            <a:r>
              <a:rPr lang="en-GB" i="1" dirty="0"/>
              <a:t>. A: Chem.</a:t>
            </a:r>
            <a:r>
              <a:rPr lang="en-GB" dirty="0"/>
              <a:t>, 2007, </a:t>
            </a:r>
            <a:r>
              <a:rPr lang="en-GB" b="1" dirty="0"/>
              <a:t>270</a:t>
            </a:r>
            <a:r>
              <a:rPr lang="en-GB" dirty="0"/>
              <a:t>, 214-218.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B991C2-1D76-4A09-8148-4074A678D5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418603"/>
              </p:ext>
            </p:extLst>
          </p:nvPr>
        </p:nvGraphicFramePr>
        <p:xfrm>
          <a:off x="952500" y="657760"/>
          <a:ext cx="2660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CS ChemDraw Drawing" r:id="rId4" imgW="2660419" imgH="1080308" progId="ChemDraw.Document.6.0">
                  <p:embed/>
                </p:oleObj>
              </mc:Choice>
              <mc:Fallback>
                <p:oleObj name="CS ChemDraw Drawing" r:id="rId4" imgW="2660419" imgH="1080308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CF1CC81-483B-41AC-8596-A9B20A02F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500" y="657760"/>
                        <a:ext cx="2660650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3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655AA2-3951-4358-A28B-A70EEBE3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intensity: MM &lt; GFN-</a:t>
            </a:r>
            <a:r>
              <a:rPr lang="en-US" dirty="0" err="1"/>
              <a:t>xTB</a:t>
            </a:r>
            <a:r>
              <a:rPr lang="en-US" dirty="0"/>
              <a:t> &lt;&lt; DFT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MM methods must be carefully parameterized for molecules of interest</a:t>
            </a:r>
          </a:p>
          <a:p>
            <a:pPr lvl="1"/>
            <a:r>
              <a:rPr lang="en-US" dirty="0"/>
              <a:t>Commonly available MM methods (MMFF and UFF) perform poorly with metal centers or exotic functional groups</a:t>
            </a:r>
          </a:p>
          <a:p>
            <a:endParaRPr lang="en-US" dirty="0"/>
          </a:p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 is generally applicable to many elements (H-Rn) and types of molecules[ref]</a:t>
            </a:r>
          </a:p>
          <a:p>
            <a:endParaRPr lang="en-US" dirty="0"/>
          </a:p>
          <a:p>
            <a:r>
              <a:rPr lang="en-US" dirty="0"/>
              <a:t>CREST uses meta-dynamics to explore wide conformer space</a:t>
            </a:r>
          </a:p>
          <a:p>
            <a:endParaRPr lang="en-US" dirty="0"/>
          </a:p>
          <a:p>
            <a:r>
              <a:rPr lang="en-US" dirty="0"/>
              <a:t>CREST also eliminates symmetrically equivalent conformers (by comparing energy and symmetry)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2527D0-D204-45F5-BD47-BA324D7D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/CREST vs molecular mechanics (MM)</a:t>
            </a:r>
          </a:p>
        </p:txBody>
      </p:sp>
    </p:spTree>
    <p:extLst>
      <p:ext uri="{BB962C8B-B14F-4D97-AF65-F5344CB8AC3E}">
        <p14:creationId xmlns:p14="http://schemas.microsoft.com/office/powerpoint/2010/main" val="246152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9746C0-779E-4756-9435-E0926AE6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Calibri" panose="020F0502020204030204" pitchFamily="34" charset="0"/>
              </a:rPr>
              <a:t>1-octene results from metallocycle mechanism</a:t>
            </a:r>
            <a:br>
              <a:rPr lang="en-US" sz="2400" dirty="0">
                <a:cs typeface="Calibri" panose="020F0502020204030204" pitchFamily="34" charset="0"/>
              </a:rPr>
            </a:b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26651B-EFCE-4C6C-AD18-E63C02B287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7716" y="1261378"/>
          <a:ext cx="1506210" cy="177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CS ChemDraw Drawing" r:id="rId3" imgW="1177523" imgH="1389680" progId="ChemDraw.Document.6.0">
                  <p:embed/>
                </p:oleObj>
              </mc:Choice>
              <mc:Fallback>
                <p:oleObj name="CS ChemDraw Drawing" r:id="rId3" imgW="1177523" imgH="1389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326651B-EFCE-4C6C-AD18-E63C02B287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7716" y="1261378"/>
                        <a:ext cx="1506210" cy="177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EC99282-7714-4DDE-A19D-87A2424E0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621" y="2428186"/>
          <a:ext cx="3284431" cy="19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CS ChemDraw Drawing" r:id="rId5" imgW="2567784" imgH="1556143" progId="ChemDraw.Document.6.0">
                  <p:embed/>
                </p:oleObj>
              </mc:Choice>
              <mc:Fallback>
                <p:oleObj name="CS ChemDraw Drawing" r:id="rId5" imgW="2567784" imgH="1556143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EC99282-7714-4DDE-A19D-87A2424E0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621" y="2428186"/>
                        <a:ext cx="3284431" cy="1989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C93D77-8930-4C4E-B39D-A0C6E82E39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44" y="751462"/>
          <a:ext cx="3320970" cy="167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CS ChemDraw Drawing" r:id="rId7" imgW="2597642" imgH="1311748" progId="ChemDraw.Document.6.0">
                  <p:embed/>
                </p:oleObj>
              </mc:Choice>
              <mc:Fallback>
                <p:oleObj name="CS ChemDraw Drawing" r:id="rId7" imgW="2597642" imgH="1311748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0C93D77-8930-4C4E-B39D-A0C6E82E3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4" y="751462"/>
                        <a:ext cx="3320970" cy="167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E2C634-8979-406F-8935-72DD6D6920F0}"/>
              </a:ext>
            </a:extLst>
          </p:cNvPr>
          <p:cNvSpPr txBox="1"/>
          <p:nvPr/>
        </p:nvSpPr>
        <p:spPr>
          <a:xfrm>
            <a:off x="4217780" y="2275088"/>
            <a:ext cx="462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>
              <a:buAutoNum type="arabicParenR"/>
            </a:pPr>
            <a:r>
              <a:rPr lang="en-US" sz="2000" dirty="0"/>
              <a:t> Metallocycle formation</a:t>
            </a:r>
          </a:p>
          <a:p>
            <a:pPr marL="228600" indent="-228600" algn="l">
              <a:buAutoNum type="arabicParenR"/>
            </a:pPr>
            <a:r>
              <a:rPr lang="en-US" sz="2000" dirty="0"/>
              <a:t> Ring growth</a:t>
            </a:r>
          </a:p>
          <a:p>
            <a:pPr marL="228600" indent="-228600" algn="l">
              <a:buAutoNum type="arabicParenR"/>
            </a:pPr>
            <a:r>
              <a:rPr lang="en-US" sz="2000" dirty="0"/>
              <a:t> Ring termination (</a:t>
            </a:r>
            <a:r>
              <a:rPr lang="el-GR" sz="2000" dirty="0"/>
              <a:t>β</a:t>
            </a:r>
            <a:r>
              <a:rPr lang="en-US" sz="2000" dirty="0"/>
              <a:t>-hydride transfer)</a:t>
            </a:r>
          </a:p>
        </p:txBody>
      </p:sp>
    </p:spTree>
    <p:extLst>
      <p:ext uri="{BB962C8B-B14F-4D97-AF65-F5344CB8AC3E}">
        <p14:creationId xmlns:p14="http://schemas.microsoft.com/office/powerpoint/2010/main" val="4743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8BC3-E957-45D1-A604-8CCB7E73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McGuinness’s 2016 DFT mechanism study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2AE7AA-1AAC-40BA-8836-FD74EB4EB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188" y="752475"/>
          <a:ext cx="590867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CS ChemDraw Drawing" r:id="rId3" imgW="5908100" imgH="3638802" progId="ChemDraw.Document.6.0">
                  <p:embed/>
                </p:oleObj>
              </mc:Choice>
              <mc:Fallback>
                <p:oleObj name="CS ChemDraw Drawing" r:id="rId3" imgW="5908100" imgH="363880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2AE7AA-1AAC-40BA-8836-FD74EB4EB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188" y="752475"/>
                        <a:ext cx="590867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D2CF6A-5247-4F58-92F4-15C9FDE010B3}"/>
              </a:ext>
            </a:extLst>
          </p:cNvPr>
          <p:cNvSpPr txBox="1"/>
          <p:nvPr/>
        </p:nvSpPr>
        <p:spPr>
          <a:xfrm>
            <a:off x="4716780" y="2372657"/>
            <a:ext cx="42443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Model of truncated ligand predicts (too) high 1-octene/1-hexene ratio (</a:t>
            </a:r>
            <a:r>
              <a:rPr lang="el-GR" sz="1400" dirty="0"/>
              <a:t>ΔΔ</a:t>
            </a:r>
            <a:r>
              <a:rPr lang="en-US" sz="1400" dirty="0"/>
              <a:t>G = 5.7 kcal/mol)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7 conformers of </a:t>
            </a:r>
            <a:r>
              <a:rPr lang="en-US" sz="1400" b="1" dirty="0"/>
              <a:t>18b</a:t>
            </a:r>
            <a:r>
              <a:rPr lang="en-US" sz="1400" dirty="0"/>
              <a:t> were considered</a:t>
            </a:r>
          </a:p>
          <a:p>
            <a:pPr algn="l"/>
            <a:r>
              <a:rPr lang="en-US" sz="1400" dirty="0"/>
              <a:t>1 conformer of </a:t>
            </a:r>
            <a:r>
              <a:rPr lang="en-US" sz="1400" b="1" dirty="0"/>
              <a:t>TS18f-19</a:t>
            </a:r>
            <a:r>
              <a:rPr lang="en-US" sz="1400" dirty="0"/>
              <a:t> was considered</a:t>
            </a:r>
          </a:p>
          <a:p>
            <a:pPr algn="l"/>
            <a:endParaRPr lang="en-US" sz="1400" dirty="0"/>
          </a:p>
          <a:p>
            <a:pPr marL="285750" indent="-285750" algn="l">
              <a:buFontTx/>
              <a:buChar char="-"/>
            </a:pPr>
            <a:r>
              <a:rPr lang="en-US" sz="1400" dirty="0"/>
              <a:t>Many more were not explicitly modelled</a:t>
            </a:r>
          </a:p>
          <a:p>
            <a:pPr marL="285750" indent="-285750" algn="l">
              <a:buFontTx/>
              <a:buChar char="-"/>
            </a:pPr>
            <a:r>
              <a:rPr lang="en-US" sz="1400" dirty="0"/>
              <a:t>Replacing </a:t>
            </a:r>
            <a:r>
              <a:rPr lang="en-US" sz="1400" i="1" dirty="0"/>
              <a:t>N</a:t>
            </a:r>
            <a:r>
              <a:rPr lang="en-US" sz="1400" dirty="0"/>
              <a:t>-Me with </a:t>
            </a:r>
            <a:r>
              <a:rPr lang="en-US" sz="1400" i="1" dirty="0"/>
              <a:t>N</a:t>
            </a:r>
            <a:r>
              <a:rPr lang="en-US" sz="1400" dirty="0"/>
              <a:t>-</a:t>
            </a:r>
            <a:r>
              <a:rPr lang="en-US" sz="1400" dirty="0" err="1"/>
              <a:t>iPr</a:t>
            </a:r>
            <a:r>
              <a:rPr lang="en-US" sz="1400" dirty="0"/>
              <a:t>: ~3x # of conformers</a:t>
            </a:r>
          </a:p>
        </p:txBody>
      </p:sp>
    </p:spTree>
    <p:extLst>
      <p:ext uri="{BB962C8B-B14F-4D97-AF65-F5344CB8AC3E}">
        <p14:creationId xmlns:p14="http://schemas.microsoft.com/office/powerpoint/2010/main" val="6637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Automated Conformational Analysis (XTBDFT)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E4338BA4-96B5-45E8-AC04-A33002C45E19}"/>
              </a:ext>
            </a:extLst>
          </p:cNvPr>
          <p:cNvSpPr txBox="1">
            <a:spLocks/>
          </p:cNvSpPr>
          <p:nvPr/>
        </p:nvSpPr>
        <p:spPr>
          <a:xfrm>
            <a:off x="111313" y="1888993"/>
            <a:ext cx="6074570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>
                <a:solidFill>
                  <a:srgbClr val="53565A">
                    <a:lumMod val="50000"/>
                  </a:srgbClr>
                </a:solidFill>
                <a:latin typeface="Trebuchet MS"/>
              </a:rPr>
              <a:t>XTBDFT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17787F-A091-43CF-8C45-C83357798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2757" y="843016"/>
          <a:ext cx="799110" cy="8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1" name="CS ChemDraw Drawing" r:id="rId8" imgW="612167" imgH="650354" progId="ChemDraw.Document.6.0">
                  <p:embed/>
                </p:oleObj>
              </mc:Choice>
              <mc:Fallback>
                <p:oleObj name="CS ChemDraw Drawing" r:id="rId8" imgW="612167" imgH="650354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9D17787F-A091-43CF-8C45-C83357798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02757" y="843016"/>
                        <a:ext cx="799110" cy="84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B62244-8990-4107-9779-A84F255B5145}"/>
              </a:ext>
            </a:extLst>
          </p:cNvPr>
          <p:cNvSpPr txBox="1"/>
          <p:nvPr/>
        </p:nvSpPr>
        <p:spPr>
          <a:xfrm>
            <a:off x="4241304" y="1655116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structure and energy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6D4DB7-5F93-4F12-AD48-B38B040B66A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172" y="691541"/>
            <a:ext cx="991424" cy="963575"/>
          </a:xfrm>
          <a:prstGeom prst="rect">
            <a:avLst/>
          </a:prstGeom>
        </p:spPr>
      </p:pic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C652723F-A750-4923-BFD4-5A7216E5F2B8}"/>
              </a:ext>
            </a:extLst>
          </p:cNvPr>
          <p:cNvSpPr/>
          <p:nvPr/>
        </p:nvSpPr>
        <p:spPr>
          <a:xfrm>
            <a:off x="48508" y="2206696"/>
            <a:ext cx="6217859" cy="544370"/>
          </a:xfrm>
          <a:prstGeom prst="chevron">
            <a:avLst>
              <a:gd name="adj" fmla="val 19597"/>
            </a:avLst>
          </a:prstGeom>
          <a:solidFill>
            <a:srgbClr val="53565A">
              <a:lumMod val="50000"/>
            </a:srgbClr>
          </a:solidFill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1050" kern="0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E0018698-857B-442D-933B-AB93EB826E27}"/>
              </a:ext>
            </a:extLst>
          </p:cNvPr>
          <p:cNvSpPr/>
          <p:nvPr/>
        </p:nvSpPr>
        <p:spPr>
          <a:xfrm>
            <a:off x="1533789" y="2247068"/>
            <a:ext cx="1432245" cy="463625"/>
          </a:xfrm>
          <a:prstGeom prst="chevron">
            <a:avLst>
              <a:gd name="adj" fmla="val 19597"/>
            </a:avLst>
          </a:prstGeom>
          <a:solidFill>
            <a:srgbClr val="00A3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conformer ensemble generation &amp; ranking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(CREST and 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B432F3B3-4F71-4979-8AB1-0051AF7B8CBD}"/>
              </a:ext>
            </a:extLst>
          </p:cNvPr>
          <p:cNvSpPr/>
          <p:nvPr/>
        </p:nvSpPr>
        <p:spPr>
          <a:xfrm>
            <a:off x="2914470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843D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ensemble refinement (NWChem)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44678A64-EDAC-47F1-85EF-6E420D071729}"/>
              </a:ext>
            </a:extLst>
          </p:cNvPr>
          <p:cNvSpPr/>
          <p:nvPr/>
        </p:nvSpPr>
        <p:spPr>
          <a:xfrm>
            <a:off x="3997532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0033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minimum final optimization (NWChem)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79613573-5C15-4451-A260-A803E6CEFB7A}"/>
              </a:ext>
            </a:extLst>
          </p:cNvPr>
          <p:cNvSpPr/>
          <p:nvPr/>
        </p:nvSpPr>
        <p:spPr>
          <a:xfrm>
            <a:off x="5075819" y="2247068"/>
            <a:ext cx="1139051" cy="463625"/>
          </a:xfrm>
          <a:prstGeom prst="chevron">
            <a:avLst>
              <a:gd name="adj" fmla="val 19597"/>
            </a:avLst>
          </a:prstGeom>
          <a:solidFill>
            <a:srgbClr val="53565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quasi-harmonic frequency corrections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(Goodvibes)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44CCEC-3287-4C1E-9923-08A6BB3BF480}"/>
              </a:ext>
            </a:extLst>
          </p:cNvPr>
          <p:cNvSpPr txBox="1"/>
          <p:nvPr/>
        </p:nvSpPr>
        <p:spPr>
          <a:xfrm>
            <a:off x="2335018" y="1663999"/>
            <a:ext cx="121860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geometry</a:t>
            </a:r>
            <a:endParaRPr lang="en-US" sz="825" dirty="0">
              <a:solidFill>
                <a:srgbClr val="53565A">
                  <a:lumMod val="50000"/>
                </a:srgb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F5D7034-DF27-424C-9B9E-1BEC274810E2}"/>
              </a:ext>
            </a:extLst>
          </p:cNvPr>
          <p:cNvSpPr/>
          <p:nvPr/>
        </p:nvSpPr>
        <p:spPr>
          <a:xfrm rot="5400000" flipV="1">
            <a:off x="1997499" y="180840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7D4A96C-B768-4C55-89C0-AB2552879352}"/>
              </a:ext>
            </a:extLst>
          </p:cNvPr>
          <p:cNvSpPr/>
          <p:nvPr/>
        </p:nvSpPr>
        <p:spPr>
          <a:xfrm rot="16200000">
            <a:off x="5405331" y="1812782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D4DF8DF-9D5D-4B87-A78B-369B061E2916}"/>
              </a:ext>
            </a:extLst>
          </p:cNvPr>
          <p:cNvSpPr/>
          <p:nvPr/>
        </p:nvSpPr>
        <p:spPr>
          <a:xfrm>
            <a:off x="1627180" y="584847"/>
            <a:ext cx="4558703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10ED0591-2BC8-4142-BB01-03D0E6350164}"/>
              </a:ext>
            </a:extLst>
          </p:cNvPr>
          <p:cNvSpPr txBox="1">
            <a:spLocks/>
          </p:cNvSpPr>
          <p:nvPr/>
        </p:nvSpPr>
        <p:spPr>
          <a:xfrm>
            <a:off x="3288216" y="554747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autoConf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4AAAE55-235A-43B6-912F-B1D8BEA2D056}"/>
              </a:ext>
            </a:extLst>
          </p:cNvPr>
          <p:cNvSpPr/>
          <p:nvPr/>
        </p:nvSpPr>
        <p:spPr>
          <a:xfrm rot="16200000">
            <a:off x="598991" y="287113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43250-52D0-4364-ACBE-25A7DA9BA460}"/>
              </a:ext>
            </a:extLst>
          </p:cNvPr>
          <p:cNvSpPr txBox="1"/>
          <p:nvPr/>
        </p:nvSpPr>
        <p:spPr>
          <a:xfrm>
            <a:off x="1341357" y="2843358"/>
            <a:ext cx="1322798" cy="450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input reactant geometry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specify reaction coordinate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53565A">
                    <a:lumMod val="50000"/>
                  </a:srgbClr>
                </a:solidFill>
              </a:rPr>
              <a:t>(and charge and spin)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1ADFBC4-20CD-447F-920B-D17D7BB6CF67}"/>
              </a:ext>
            </a:extLst>
          </p:cNvPr>
          <p:cNvSpPr/>
          <p:nvPr/>
        </p:nvSpPr>
        <p:spPr>
          <a:xfrm rot="5400000" flipV="1">
            <a:off x="5403885" y="2865070"/>
            <a:ext cx="504825" cy="290513"/>
          </a:xfrm>
          <a:prstGeom prst="rightArrow">
            <a:avLst/>
          </a:prstGeom>
          <a:solidFill>
            <a:srgbClr val="53565A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381FA11B-08B8-4334-9FB3-63D50D2C1960}"/>
              </a:ext>
            </a:extLst>
          </p:cNvPr>
          <p:cNvSpPr/>
          <p:nvPr/>
        </p:nvSpPr>
        <p:spPr>
          <a:xfrm>
            <a:off x="111312" y="2247068"/>
            <a:ext cx="1480184" cy="463625"/>
          </a:xfrm>
          <a:prstGeom prst="chevron">
            <a:avLst>
              <a:gd name="adj" fmla="val 19597"/>
            </a:avLst>
          </a:prstGeom>
          <a:solidFill>
            <a:srgbClr val="84BD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single-ended reaction coordinate scan</a:t>
            </a:r>
          </a:p>
          <a:p>
            <a:pPr defTabSz="685800">
              <a:defRPr/>
            </a:pP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(GFN-</a:t>
            </a:r>
            <a:r>
              <a:rPr lang="en-US" sz="750" kern="0" dirty="0" err="1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xTB</a:t>
            </a:r>
            <a:r>
              <a:rPr lang="en-US" sz="750" kern="0" dirty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t>)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02DF3CE-DDAA-45D8-AE9D-C3E0725CE243}"/>
              </a:ext>
            </a:extLst>
          </p:cNvPr>
          <p:cNvSpPr/>
          <p:nvPr/>
        </p:nvSpPr>
        <p:spPr>
          <a:xfrm>
            <a:off x="48508" y="2839161"/>
            <a:ext cx="6217859" cy="1535959"/>
          </a:xfrm>
          <a:prstGeom prst="roundRect">
            <a:avLst/>
          </a:prstGeom>
          <a:noFill/>
          <a:ln w="9525" cap="flat" cmpd="sng" algn="ctr">
            <a:solidFill>
              <a:srgbClr val="53565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en-US" sz="750" kern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CA61D3-C016-4C3F-9A93-CCF932C9ACBE}"/>
              </a:ext>
            </a:extLst>
          </p:cNvPr>
          <p:cNvSpPr txBox="1"/>
          <p:nvPr/>
        </p:nvSpPr>
        <p:spPr>
          <a:xfrm>
            <a:off x="4155043" y="2840082"/>
            <a:ext cx="149030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53565A">
                    <a:lumMod val="50000"/>
                  </a:srgbClr>
                </a:solidFill>
              </a:rPr>
              <a:t>final TS structure and energy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C704EE4C-858A-4E4E-8E8C-E9B54E46670F}"/>
              </a:ext>
            </a:extLst>
          </p:cNvPr>
          <p:cNvSpPr txBox="1">
            <a:spLocks/>
          </p:cNvSpPr>
          <p:nvPr/>
        </p:nvSpPr>
        <p:spPr>
          <a:xfrm>
            <a:off x="2461713" y="3975789"/>
            <a:ext cx="1278842" cy="463625"/>
          </a:xfrm>
          <a:prstGeom prst="rect">
            <a:avLst/>
          </a:prstGeom>
        </p:spPr>
        <p:txBody>
          <a:bodyPr vert="horz" lIns="0" tIns="29755" rIns="0" bIns="29755" rtlCol="0" anchor="t">
            <a:noAutofit/>
          </a:bodyPr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97540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rgbClr val="53565A">
                    <a:lumMod val="50000"/>
                  </a:srgbClr>
                </a:solidFill>
                <a:latin typeface="Trebuchet MS"/>
              </a:rPr>
              <a:t>autoTS</a:t>
            </a:r>
            <a:endParaRPr lang="en-US" sz="2400" dirty="0">
              <a:solidFill>
                <a:srgbClr val="53565A">
                  <a:lumMod val="50000"/>
                </a:srgbClr>
              </a:solidFill>
              <a:latin typeface="Trebuchet M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809C861-9FD3-4A6B-A55A-FB74160013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574" y="3274415"/>
            <a:ext cx="1088778" cy="1036095"/>
          </a:xfrm>
          <a:prstGeom prst="rect">
            <a:avLst/>
          </a:prstGeom>
        </p:spPr>
      </p:pic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2A1E21CC-0348-4B80-B291-564726D52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9975" y="3324571"/>
          <a:ext cx="815845" cy="100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CS ChemDraw Drawing" r:id="rId12" imgW="860612" imgH="1057016" progId="ChemDraw.Document.6.0">
                  <p:embed/>
                </p:oleObj>
              </mc:Choice>
              <mc:Fallback>
                <p:oleObj name="CS ChemDraw Drawing" r:id="rId12" imgW="860612" imgH="1057016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2A1E21CC-0348-4B80-B291-564726D52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59975" y="3324571"/>
                        <a:ext cx="815845" cy="1002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B3853251-5809-4227-AA3E-488B8AD6E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502" y="3297039"/>
          <a:ext cx="815845" cy="10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CS ChemDraw Drawing" r:id="rId14" imgW="860612" imgH="1055582" progId="ChemDraw.Document.6.0">
                  <p:embed/>
                </p:oleObj>
              </mc:Choice>
              <mc:Fallback>
                <p:oleObj name="CS ChemDraw Drawing" r:id="rId14" imgW="860612" imgH="1055582" progId="ChemDraw.Document.6.0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B3853251-5809-4227-AA3E-488B8AD6E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3502" y="3297039"/>
                        <a:ext cx="815845" cy="10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42BA29-4F6C-4B52-B5E2-4FD74914AB50}"/>
              </a:ext>
            </a:extLst>
          </p:cNvPr>
          <p:cNvSpPr txBox="1"/>
          <p:nvPr/>
        </p:nvSpPr>
        <p:spPr>
          <a:xfrm>
            <a:off x="6300808" y="1336260"/>
            <a:ext cx="2794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Automated multi-level conformational search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Built on 3 open-source engines: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GFN-</a:t>
            </a:r>
            <a:r>
              <a:rPr lang="en-US" sz="1200" dirty="0" err="1"/>
              <a:t>xTB</a:t>
            </a:r>
            <a:r>
              <a:rPr lang="en-US" sz="1200" dirty="0"/>
              <a:t>/CREST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NWChem</a:t>
            </a:r>
            <a:endParaRPr lang="en-US" sz="12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200" dirty="0" err="1"/>
              <a:t>GoodVibes</a:t>
            </a:r>
            <a:endParaRPr lang="en-US" sz="12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Simplified user input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200" dirty="0"/>
              <a:t>Lightweight (for facile installation on internet-restricted compute clusters)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FBAB12-C853-4855-8352-45376A986EF6}"/>
              </a:ext>
            </a:extLst>
          </p:cNvPr>
          <p:cNvSpPr/>
          <p:nvPr/>
        </p:nvSpPr>
        <p:spPr>
          <a:xfrm>
            <a:off x="3025099" y="4660972"/>
            <a:ext cx="22598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Lin, S. </a:t>
            </a:r>
            <a:r>
              <a:rPr lang="en-US" sz="900" i="1" dirty="0" err="1"/>
              <a:t>SoftwareX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in preparation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00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 animBg="1"/>
      <p:bldP spid="60" grpId="0" animBg="1"/>
      <p:bldP spid="61" grpId="0" animBg="1"/>
      <p:bldP spid="64" grpId="0"/>
      <p:bldP spid="46" grpId="0" animBg="1"/>
      <p:bldP spid="47" grpId="0"/>
      <p:bldP spid="50" grpId="0" animBg="1"/>
      <p:bldP spid="57" grpId="0" animBg="1"/>
      <p:bldP spid="62" grpId="0" animBg="1"/>
      <p:bldP spid="63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660C3E-C319-4E6C-84CC-BD755DB3CB4A}"/>
              </a:ext>
            </a:extLst>
          </p:cNvPr>
          <p:cNvGrpSpPr/>
          <p:nvPr/>
        </p:nvGrpSpPr>
        <p:grpSpPr>
          <a:xfrm>
            <a:off x="120882" y="205983"/>
            <a:ext cx="8606554" cy="4440648"/>
            <a:chOff x="161175" y="274644"/>
            <a:chExt cx="11475405" cy="59208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81530-CC0A-4238-8B27-C0B4C7FE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175" y="441911"/>
              <a:ext cx="11475405" cy="57535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92FAE7-64F6-4429-9B61-B30EA6E45B5E}"/>
                </a:ext>
              </a:extLst>
            </p:cNvPr>
            <p:cNvSpPr/>
            <p:nvPr/>
          </p:nvSpPr>
          <p:spPr>
            <a:xfrm>
              <a:off x="8552985" y="274644"/>
              <a:ext cx="2671747" cy="8819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75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dirty="0"/>
              <a:t>D. Technical Review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15" y="205983"/>
            <a:ext cx="8264215" cy="618166"/>
          </a:xfrm>
        </p:spPr>
        <p:txBody>
          <a:bodyPr/>
          <a:lstStyle/>
          <a:p>
            <a:r>
              <a:rPr lang="en-US" dirty="0"/>
              <a:t>Computational: First Detailed Reaction Mechanism of Full Sasol Ligand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7B6423-CFC7-4C31-8351-811C9C27B8D8}"/>
              </a:ext>
            </a:extLst>
          </p:cNvPr>
          <p:cNvSpPr txBox="1"/>
          <p:nvPr/>
        </p:nvSpPr>
        <p:spPr>
          <a:xfrm>
            <a:off x="978958" y="3534127"/>
            <a:ext cx="2403050" cy="276999"/>
          </a:xfrm>
          <a:prstGeom prst="rect">
            <a:avLst/>
          </a:prstGeom>
          <a:solidFill>
            <a:srgbClr val="00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turnover-limiting barriers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118884-4FCF-4C0B-A711-E7F138505499}"/>
              </a:ext>
            </a:extLst>
          </p:cNvPr>
          <p:cNvCxnSpPr>
            <a:cxnSpLocks/>
          </p:cNvCxnSpPr>
          <p:nvPr/>
        </p:nvCxnSpPr>
        <p:spPr>
          <a:xfrm flipH="1" flipV="1">
            <a:off x="2191215" y="1354872"/>
            <a:ext cx="443261" cy="2179254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E366DA-62FB-4970-8464-0EF25B290AB8}"/>
              </a:ext>
            </a:extLst>
          </p:cNvPr>
          <p:cNvCxnSpPr>
            <a:cxnSpLocks/>
          </p:cNvCxnSpPr>
          <p:nvPr/>
        </p:nvCxnSpPr>
        <p:spPr>
          <a:xfrm flipV="1">
            <a:off x="2634475" y="1421668"/>
            <a:ext cx="1384922" cy="2112458"/>
          </a:xfrm>
          <a:prstGeom prst="straightConnector1">
            <a:avLst/>
          </a:prstGeom>
          <a:noFill/>
          <a:ln w="12700" cap="flat" cmpd="sng" algn="ctr">
            <a:solidFill>
              <a:srgbClr val="3333AD"/>
            </a:solidFill>
            <a:prstDash val="soli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51395AE-AD14-4304-B3F4-EEB60C5ED65D}"/>
              </a:ext>
            </a:extLst>
          </p:cNvPr>
          <p:cNvSpPr txBox="1"/>
          <p:nvPr/>
        </p:nvSpPr>
        <p:spPr>
          <a:xfrm>
            <a:off x="1112363" y="3810934"/>
            <a:ext cx="2157705" cy="276999"/>
          </a:xfrm>
          <a:prstGeom prst="rect">
            <a:avLst/>
          </a:prstGeom>
          <a:solidFill>
            <a:srgbClr val="008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prstClr val="white"/>
                </a:solidFill>
              </a:rPr>
              <a:t>product-determining barriers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816631-1942-4362-8D12-016A6FB3CD1F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729487"/>
            <a:ext cx="4494363" cy="1219947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AA4ABE-2F95-403D-BD42-DA8017E1802E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270068" y="2489033"/>
            <a:ext cx="2603866" cy="1460401"/>
          </a:xfrm>
          <a:prstGeom prst="straightConnector1">
            <a:avLst/>
          </a:prstGeom>
          <a:noFill/>
          <a:ln w="12700" cap="flat" cmpd="sng" algn="ctr">
            <a:solidFill>
              <a:srgbClr val="339933"/>
            </a:solidFill>
            <a:prstDash val="solid"/>
            <a:tailEnd type="diamon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56D6C6A-C34D-4021-BF5A-AFE6A103317B}"/>
              </a:ext>
            </a:extLst>
          </p:cNvPr>
          <p:cNvSpPr/>
          <p:nvPr/>
        </p:nvSpPr>
        <p:spPr>
          <a:xfrm>
            <a:off x="2538064" y="4676572"/>
            <a:ext cx="46293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Lin, S.; Elanany, M.; Khawaji, M.; Xu, W. </a:t>
            </a:r>
            <a:r>
              <a:rPr lang="en-US" sz="900" i="1" dirty="0"/>
              <a:t>ACS </a:t>
            </a:r>
            <a:r>
              <a:rPr lang="en-US" sz="900" i="1" dirty="0" err="1"/>
              <a:t>Catal</a:t>
            </a:r>
            <a:r>
              <a:rPr lang="en-US" sz="900" i="1" dirty="0"/>
              <a:t>.</a:t>
            </a:r>
            <a:r>
              <a:rPr lang="en-US" sz="900" dirty="0"/>
              <a:t> </a:t>
            </a:r>
            <a:r>
              <a:rPr lang="en-US" sz="900" b="1" dirty="0"/>
              <a:t>2021</a:t>
            </a:r>
            <a:r>
              <a:rPr lang="en-US" sz="900" dirty="0"/>
              <a:t>, </a:t>
            </a:r>
            <a:r>
              <a:rPr lang="en-US" sz="900" i="1" dirty="0"/>
              <a:t>in preparation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86EDE-A415-4085-8130-4B8FA96B4292}"/>
              </a:ext>
            </a:extLst>
          </p:cNvPr>
          <p:cNvSpPr/>
          <p:nvPr/>
        </p:nvSpPr>
        <p:spPr>
          <a:xfrm>
            <a:off x="716163" y="468209"/>
            <a:ext cx="7471161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correct prediction of 1-octene/1-hexene ratio</a:t>
            </a:r>
          </a:p>
        </p:txBody>
      </p:sp>
    </p:spTree>
    <p:extLst>
      <p:ext uri="{BB962C8B-B14F-4D97-AF65-F5344CB8AC3E}">
        <p14:creationId xmlns:p14="http://schemas.microsoft.com/office/powerpoint/2010/main" val="69038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2" name="CS ChemDraw Drawing" r:id="rId4" imgW="3896420" imgH="3811208" progId="ChemDraw.Document.6.0">
                    <p:embed/>
                  </p:oleObj>
                </mc:Choice>
                <mc:Fallback>
                  <p:oleObj name="CS ChemDraw Drawing" r:id="rId4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E2E2E2"/>
          </a:solidFill>
          <a:ln w="9525">
            <a:solidFill>
              <a:srgbClr val="E2E2E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accent5">
                  <a:lumMod val="75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44815" y="22148"/>
            <a:ext cx="8264215" cy="272895"/>
          </a:xfrm>
          <a:prstGeom prst="rect">
            <a:avLst/>
          </a:prstGeom>
        </p:spPr>
        <p:txBody>
          <a:bodyPr vert="horz" lIns="0" tIns="34272" rIns="0" bIns="34272" rtlCol="0" anchor="t">
            <a:noAutofit/>
          </a:bodyPr>
          <a:lstStyle>
            <a:lvl1pPr algn="l" defTabSz="45696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dirty="0"/>
              <a:t>D. Technical Review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502DCA6-B81F-44F5-9F01-51C32F7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Machine Learning 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861F7C-E32A-4D34-866C-35985322C437}"/>
              </a:ext>
            </a:extLst>
          </p:cNvPr>
          <p:cNvSpPr/>
          <p:nvPr/>
        </p:nvSpPr>
        <p:spPr>
          <a:xfrm>
            <a:off x="125354" y="3626880"/>
            <a:ext cx="6561135" cy="73476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629390E-B35F-44B0-A255-7CED2C6E083A}"/>
              </a:ext>
            </a:extLst>
          </p:cNvPr>
          <p:cNvSpPr txBox="1">
            <a:spLocks/>
          </p:cNvSpPr>
          <p:nvPr/>
        </p:nvSpPr>
        <p:spPr>
          <a:xfrm>
            <a:off x="628650" y="824149"/>
            <a:ext cx="5901714" cy="74395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30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5629472-50C2-4FC8-A839-8AB4D7AAF813}"/>
              </a:ext>
            </a:extLst>
          </p:cNvPr>
          <p:cNvSpPr txBox="1">
            <a:spLocks/>
          </p:cNvSpPr>
          <p:nvPr/>
        </p:nvSpPr>
        <p:spPr>
          <a:xfrm>
            <a:off x="628650" y="1919524"/>
            <a:ext cx="5901717" cy="24421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10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0" name="Google Shape;143;gd78b0f8f51_1_116">
            <a:extLst>
              <a:ext uri="{FF2B5EF4-FFF2-40B4-BE49-F238E27FC236}">
                <a16:creationId xmlns:a16="http://schemas.microsoft.com/office/drawing/2014/main" id="{C86D265C-21BF-47AA-9E6F-88E58AE93CA6}"/>
              </a:ext>
            </a:extLst>
          </p:cNvPr>
          <p:cNvPicPr preferRelativeResize="0"/>
          <p:nvPr/>
        </p:nvPicPr>
        <p:blipFill rotWithShape="1">
          <a:blip r:embed="rId8" cstate="screen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57261"/>
            <a:ext cx="3034081" cy="221388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B647FC-49B1-4478-A4E0-DB9B5DA03CA5}"/>
              </a:ext>
            </a:extLst>
          </p:cNvPr>
          <p:cNvSpPr/>
          <p:nvPr/>
        </p:nvSpPr>
        <p:spPr>
          <a:xfrm>
            <a:off x="637506" y="843700"/>
            <a:ext cx="5040506" cy="1099748"/>
          </a:xfrm>
          <a:prstGeom prst="round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7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4E6CF-4209-429A-9BD6-0E81807CD7F0}"/>
              </a:ext>
            </a:extLst>
          </p:cNvPr>
          <p:cNvSpPr txBox="1"/>
          <p:nvPr/>
        </p:nvSpPr>
        <p:spPr>
          <a:xfrm>
            <a:off x="637507" y="1076497"/>
            <a:ext cx="151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kern="0" dirty="0">
                <a:solidFill>
                  <a:prstClr val="black"/>
                </a:solidFill>
                <a:latin typeface="Calibri" panose="020F0502020204030204"/>
              </a:rPr>
              <a:t>representative single-descriptor model</a:t>
            </a:r>
          </a:p>
          <a:p>
            <a:pPr algn="ctr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en-US" sz="900" kern="0" dirty="0">
                <a:solidFill>
                  <a:prstClr val="black"/>
                </a:solidFill>
                <a:latin typeface="Calibri" panose="020F0502020204030204"/>
              </a:rPr>
              <a:t>(2000+ descriptors)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56E33-ADBC-4A8D-87DE-8D55B519404C}"/>
              </a:ext>
            </a:extLst>
          </p:cNvPr>
          <p:cNvSpPr txBox="1"/>
          <p:nvPr/>
        </p:nvSpPr>
        <p:spPr>
          <a:xfrm>
            <a:off x="4449767" y="1163047"/>
            <a:ext cx="1178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900" kern="0" dirty="0">
                <a:solidFill>
                  <a:prstClr val="black"/>
                </a:solidFill>
                <a:latin typeface="Calibri" panose="020F0502020204030204"/>
              </a:rPr>
              <a:t>composite 11-descriptor model</a:t>
            </a:r>
          </a:p>
          <a:p>
            <a:pPr algn="ctr">
              <a:defRPr/>
            </a:pPr>
            <a:r>
              <a:rPr lang="en-US" sz="900" kern="0" dirty="0">
                <a:solidFill>
                  <a:prstClr val="black"/>
                </a:solidFill>
                <a:latin typeface="Calibri" panose="020F0502020204030204"/>
              </a:rPr>
              <a:t>(R</a:t>
            </a:r>
            <a:r>
              <a:rPr lang="en-US" sz="900" kern="0" baseline="30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900" kern="0" dirty="0">
                <a:solidFill>
                  <a:prstClr val="black"/>
                </a:solidFill>
                <a:latin typeface="Calibri" panose="020F0502020204030204"/>
              </a:rPr>
              <a:t> = 0.94)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D9A14C18-3557-4A81-8CEC-C304DBE75909}"/>
                  </a:ext>
                </a:extLst>
              </p:cNvPr>
              <p:cNvSpPr/>
              <p:nvPr/>
            </p:nvSpPr>
            <p:spPr>
              <a:xfrm>
                <a:off x="2051230" y="871192"/>
                <a:ext cx="2408849" cy="1052375"/>
              </a:xfrm>
              <a:prstGeom prst="rightArrow">
                <a:avLst>
                  <a:gd name="adj1" fmla="val 56736"/>
                  <a:gd name="adj2" fmla="val 42545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900" b="1" kern="0" dirty="0">
                    <a:solidFill>
                      <a:prstClr val="white"/>
                    </a:solidFill>
                    <a:latin typeface="Calibri" panose="020F0502020204030204"/>
                  </a:rPr>
                  <a:t>machine learning</a:t>
                </a:r>
              </a:p>
              <a:p>
                <a:pPr algn="ctr">
                  <a:defRPr/>
                </a:pPr>
                <a:endParaRPr lang="en-US" sz="900" b="1" kern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ctr"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Calibri" panose="020F0502020204030204"/>
                  </a:rPr>
                  <a:t>target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𝑜𝑐𝑡𝑒𝑛𝑒</m:t>
                        </m:r>
                        <m: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h𝑒𝑥𝑒𝑛𝑒</m:t>
                        </m:r>
                      </m:num>
                      <m:den>
                        <m:r>
                          <a:rPr lang="en-US" sz="9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𝑝𝑜𝑙𝑦𝑒𝑡h𝑦𝑙𝑒𝑛𝑒</m:t>
                        </m:r>
                      </m:den>
                    </m:f>
                  </m:oMath>
                </a14:m>
                <a:r>
                  <a:rPr lang="en-US" sz="900" kern="0" dirty="0">
                    <a:solidFill>
                      <a:prstClr val="white"/>
                    </a:solidFill>
                    <a:latin typeface="Calibri" panose="020F0502020204030204"/>
                  </a:rPr>
                  <a:t> productivity</a:t>
                </a:r>
              </a:p>
            </p:txBody>
          </p:sp>
        </mc:Choice>
        <mc:Fallback xmlns=""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D9A14C18-3557-4A81-8CEC-C304DBE75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30" y="871192"/>
                <a:ext cx="2408849" cy="1052375"/>
              </a:xfrm>
              <a:prstGeom prst="rightArrow">
                <a:avLst>
                  <a:gd name="adj1" fmla="val 56736"/>
                  <a:gd name="adj2" fmla="val 42545"/>
                </a:avLst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196849A-2B51-4AFB-87E1-9A4755827849}"/>
              </a:ext>
            </a:extLst>
          </p:cNvPr>
          <p:cNvSpPr/>
          <p:nvPr/>
        </p:nvSpPr>
        <p:spPr>
          <a:xfrm>
            <a:off x="764529" y="1052184"/>
            <a:ext cx="1240216" cy="694949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750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7644C1-023B-433F-B521-B99D38E0069B}"/>
              </a:ext>
            </a:extLst>
          </p:cNvPr>
          <p:cNvCxnSpPr/>
          <p:nvPr/>
        </p:nvCxnSpPr>
        <p:spPr>
          <a:xfrm flipH="1">
            <a:off x="278066" y="1747132"/>
            <a:ext cx="486464" cy="3253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107711-0000-49FD-90B6-DB1BB21163C5}"/>
              </a:ext>
            </a:extLst>
          </p:cNvPr>
          <p:cNvCxnSpPr>
            <a:cxnSpLocks/>
          </p:cNvCxnSpPr>
          <p:nvPr/>
        </p:nvCxnSpPr>
        <p:spPr>
          <a:xfrm>
            <a:off x="2004745" y="1747132"/>
            <a:ext cx="951545" cy="3253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A6017F2-4582-4D8E-86BD-5F1470B38D38}"/>
              </a:ext>
            </a:extLst>
          </p:cNvPr>
          <p:cNvSpPr/>
          <p:nvPr/>
        </p:nvSpPr>
        <p:spPr>
          <a:xfrm>
            <a:off x="4517253" y="1052184"/>
            <a:ext cx="1043881" cy="694949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750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100EF9-01E4-4C41-83EC-41BC1F9EC564}"/>
              </a:ext>
            </a:extLst>
          </p:cNvPr>
          <p:cNvGrpSpPr/>
          <p:nvPr/>
        </p:nvGrpSpPr>
        <p:grpSpPr>
          <a:xfrm>
            <a:off x="3309111" y="1747133"/>
            <a:ext cx="3202195" cy="2604148"/>
            <a:chOff x="4412147" y="2329510"/>
            <a:chExt cx="4269593" cy="3472197"/>
          </a:xfrm>
        </p:grpSpPr>
        <p:pic>
          <p:nvPicPr>
            <p:cNvPr id="31" name="Google Shape;134;gd78b0f8f51_0_1">
              <a:extLst>
                <a:ext uri="{FF2B5EF4-FFF2-40B4-BE49-F238E27FC236}">
                  <a16:creationId xmlns:a16="http://schemas.microsoft.com/office/drawing/2014/main" id="{69007D02-FA6A-4CF8-88B0-7BDFC901FF46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2147" y="2763312"/>
              <a:ext cx="4269593" cy="3038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0BA17D1-578E-4EB2-A0C3-27378BD0C780}"/>
                </a:ext>
              </a:extLst>
            </p:cNvPr>
            <p:cNvSpPr/>
            <p:nvPr/>
          </p:nvSpPr>
          <p:spPr>
            <a:xfrm>
              <a:off x="4768531" y="2763312"/>
              <a:ext cx="3699265" cy="268710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7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671B6F-A065-4EA3-AE6B-A28A6519C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531" y="2329510"/>
              <a:ext cx="1273755" cy="43380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8A1D4-7FA1-4F58-BD16-0FC7EB6D4CFB}"/>
                </a:ext>
              </a:extLst>
            </p:cNvPr>
            <p:cNvCxnSpPr>
              <a:cxnSpLocks/>
            </p:cNvCxnSpPr>
            <p:nvPr/>
          </p:nvCxnSpPr>
          <p:spPr>
            <a:xfrm>
              <a:off x="7414733" y="2329510"/>
              <a:ext cx="1053062" cy="43380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BD5616-4039-4DF8-AD91-959B2A183235}"/>
              </a:ext>
            </a:extLst>
          </p:cNvPr>
          <p:cNvSpPr txBox="1"/>
          <p:nvPr/>
        </p:nvSpPr>
        <p:spPr>
          <a:xfrm>
            <a:off x="6419061" y="814930"/>
            <a:ext cx="27744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Catalytic data (literature)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Catalyst 3D structural descriptors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Quantum chemical descriptors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 err="1"/>
              <a:t>SambVca</a:t>
            </a:r>
            <a:r>
              <a:rPr lang="en-US" sz="1200" dirty="0"/>
              <a:t> descriptors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Mordred descriptors</a:t>
            </a:r>
          </a:p>
          <a:p>
            <a:endParaRPr lang="en-US" sz="1200" dirty="0"/>
          </a:p>
          <a:p>
            <a:r>
              <a:rPr lang="en-US" sz="1200" dirty="0"/>
              <a:t>Data Modelling</a:t>
            </a:r>
          </a:p>
          <a:p>
            <a:r>
              <a:rPr lang="en-US" sz="900" dirty="0"/>
              <a:t>by Worcester Polytechnic Institute</a:t>
            </a:r>
          </a:p>
          <a:p>
            <a:endParaRPr lang="en-US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Data transformations and imputations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Stepwise regression model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Autocorrelation of Topological Structure (ATS) descriptors from Mordred are particularly useful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6E04D7-0FE4-4059-9AE7-B60E9A8D4826}"/>
              </a:ext>
            </a:extLst>
          </p:cNvPr>
          <p:cNvSpPr/>
          <p:nvPr/>
        </p:nvSpPr>
        <p:spPr>
          <a:xfrm>
            <a:off x="6811844" y="3785670"/>
            <a:ext cx="1941800" cy="3231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unpacking the predictive power of ML model</a:t>
            </a:r>
          </a:p>
        </p:txBody>
      </p:sp>
    </p:spTree>
    <p:extLst>
      <p:ext uri="{BB962C8B-B14F-4D97-AF65-F5344CB8AC3E}">
        <p14:creationId xmlns:p14="http://schemas.microsoft.com/office/powerpoint/2010/main" val="142995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6"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2824625"/>
            <a:ext cx="536710" cy="316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65" y="3339812"/>
            <a:ext cx="555858" cy="3279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199" y="3563630"/>
            <a:ext cx="536710" cy="31695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7" name="CS ChemDraw Drawing" r:id="rId8" imgW="228421" imgH="147316" progId="ChemDraw.Document.6.0">
                  <p:embed/>
                </p:oleObj>
              </mc:Choice>
              <mc:Fallback>
                <p:oleObj name="CS ChemDraw Drawing" r:id="rId8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57343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4566" y="3642499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4007834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828225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4192404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8" name="CS ChemDraw Drawing" r:id="rId11" imgW="837783" imgH="758233" progId="ChemDraw.Document.6.0">
                  <p:embed/>
                </p:oleObj>
              </mc:Choice>
              <mc:Fallback>
                <p:oleObj name="CS ChemDraw Drawing" r:id="rId11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9" name="CS ChemDraw Drawing" r:id="rId13" imgW="837783" imgH="1032553" progId="ChemDraw.Document.6.0">
                  <p:embed/>
                </p:oleObj>
              </mc:Choice>
              <mc:Fallback>
                <p:oleObj name="CS ChemDraw Drawing" r:id="rId13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0" name="CS ChemDraw Drawing" r:id="rId15" imgW="837783" imgH="307454" progId="ChemDraw.Document.6.0">
                  <p:embed/>
                </p:oleObj>
              </mc:Choice>
              <mc:Fallback>
                <p:oleObj name="CS ChemDraw Drawing" r:id="rId15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1" name="CS ChemDraw Drawing" r:id="rId17" imgW="837783" imgH="483913" progId="ChemDraw.Document.6.0">
                  <p:embed/>
                </p:oleObj>
              </mc:Choice>
              <mc:Fallback>
                <p:oleObj name="CS ChemDraw Drawing" r:id="rId17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1A7FB-A253-4752-BE75-D5CBCDF6907C}"/>
              </a:ext>
            </a:extLst>
          </p:cNvPr>
          <p:cNvGrpSpPr/>
          <p:nvPr/>
        </p:nvGrpSpPr>
        <p:grpSpPr>
          <a:xfrm>
            <a:off x="1303652" y="908044"/>
            <a:ext cx="3254485" cy="3125082"/>
            <a:chOff x="4869720" y="908044"/>
            <a:chExt cx="3254485" cy="312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41B3D1-2C39-43C7-B2FD-E72C84B39EF8}"/>
                </a:ext>
              </a:extLst>
            </p:cNvPr>
            <p:cNvGrpSpPr/>
            <p:nvPr/>
          </p:nvGrpSpPr>
          <p:grpSpPr>
            <a:xfrm>
              <a:off x="4869720" y="908044"/>
              <a:ext cx="3254485" cy="2992320"/>
              <a:chOff x="4869720" y="908044"/>
              <a:chExt cx="3254485" cy="2992320"/>
            </a:xfrm>
          </p:grpSpPr>
          <p:pic>
            <p:nvPicPr>
              <p:cNvPr id="28" name="Picture 10" descr="https://encrypted-tbn0.gstatic.com/images?q=tbn%3AANd9GcSr7JQTJTy4KoJM7RJG74Da3vPHvo9zfdZMQsX6rs25xUc6SBB3q6w_b9YnEGTk8wEGAVXXnPA&amp;usqp=CAc">
                <a:extLst>
                  <a:ext uri="{FF2B5EF4-FFF2-40B4-BE49-F238E27FC236}">
                    <a16:creationId xmlns:a16="http://schemas.microsoft.com/office/drawing/2014/main" id="{19686125-8BD3-43FF-86DC-30130B970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8495" y="1308878"/>
                <a:ext cx="956280" cy="95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http://www.blspolymers.com/images/img-pe-compound-ftc.png">
                <a:extLst>
                  <a:ext uri="{FF2B5EF4-FFF2-40B4-BE49-F238E27FC236}">
                    <a16:creationId xmlns:a16="http://schemas.microsoft.com/office/drawing/2014/main" id="{32C3401F-65ED-4AD1-B25E-725970346B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0838" y="2564494"/>
                <a:ext cx="1335870" cy="1335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8" descr="https://www.hillnmarkes.com/ASSETS/IMAGES/ITEMS/ZOOM/606246.jpg">
                <a:extLst>
                  <a:ext uri="{FF2B5EF4-FFF2-40B4-BE49-F238E27FC236}">
                    <a16:creationId xmlns:a16="http://schemas.microsoft.com/office/drawing/2014/main" id="{072B4882-4D52-4DFF-9819-CA51835CA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720" y="1174256"/>
                <a:ext cx="1335869" cy="1335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A54597-8FB2-421D-B5A7-6D02AF6BDEA7}"/>
                  </a:ext>
                </a:extLst>
              </p:cNvPr>
              <p:cNvSpPr txBox="1"/>
              <p:nvPr/>
            </p:nvSpPr>
            <p:spPr>
              <a:xfrm>
                <a:off x="5336169" y="908044"/>
                <a:ext cx="5020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tough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33C32-76BA-434D-B760-038C7CACA3CD}"/>
                  </a:ext>
                </a:extLst>
              </p:cNvPr>
              <p:cNvSpPr txBox="1"/>
              <p:nvPr/>
            </p:nvSpPr>
            <p:spPr>
              <a:xfrm>
                <a:off x="6500838" y="912164"/>
                <a:ext cx="13949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flexible and food-safe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A3BAD1-C8A6-4860-B322-BDD3FDBBCA3B}"/>
                  </a:ext>
                </a:extLst>
              </p:cNvPr>
              <p:cNvSpPr txBox="1"/>
              <p:nvPr/>
            </p:nvSpPr>
            <p:spPr>
              <a:xfrm>
                <a:off x="5121134" y="2579692"/>
                <a:ext cx="8082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stretchable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8CA8B-ABD7-4F6C-83CB-289AD0FA462C}"/>
                  </a:ext>
                </a:extLst>
              </p:cNvPr>
              <p:cNvSpPr txBox="1"/>
              <p:nvPr/>
            </p:nvSpPr>
            <p:spPr>
              <a:xfrm>
                <a:off x="6272415" y="2579006"/>
                <a:ext cx="18517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electrical and chemical safety</a:t>
                </a:r>
              </a:p>
            </p:txBody>
          </p:sp>
        </p:grpSp>
        <p:pic>
          <p:nvPicPr>
            <p:cNvPr id="27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A10F2806-E26E-4457-90BF-3A15EC8F1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71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6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full range </a:t>
            </a:r>
            <a:r>
              <a:rPr lang="el-GR" dirty="0"/>
              <a:t>α</a:t>
            </a:r>
            <a:r>
              <a:rPr lang="en-US" dirty="0"/>
              <a:t>-olefins processes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4813" y="3764378"/>
            <a:ext cx="4794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u="sng" dirty="0">
                <a:solidFill>
                  <a:schemeClr val="tx2"/>
                </a:solidFill>
                <a:latin typeface="+mn-lt"/>
              </a:rPr>
              <a:t>existing commercialized full range technologies: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Shell Higher Olefin Process (SHOP)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Chevron Phillips full-range process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INEOS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4019" y="1878775"/>
            <a:ext cx="170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undesired products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23143" y="1897339"/>
            <a:ext cx="1411254" cy="238197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41359" y="2155774"/>
            <a:ext cx="648071" cy="134665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95281" y="2217726"/>
            <a:ext cx="79899" cy="48262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02684" y="2272608"/>
            <a:ext cx="46450" cy="530092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45367" y="2181573"/>
            <a:ext cx="372862" cy="4628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55669" y="2262008"/>
            <a:ext cx="236798" cy="50603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061D489-D165-45F0-8DCB-07DC784AC045}"/>
              </a:ext>
            </a:extLst>
          </p:cNvPr>
          <p:cNvSpPr/>
          <p:nvPr/>
        </p:nvSpPr>
        <p:spPr>
          <a:xfrm>
            <a:off x="6236385" y="593005"/>
            <a:ext cx="1935766" cy="588638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How to make 1-octene selectively?</a:t>
            </a:r>
          </a:p>
        </p:txBody>
      </p:sp>
    </p:spTree>
    <p:extLst>
      <p:ext uri="{BB962C8B-B14F-4D97-AF65-F5344CB8AC3E}">
        <p14:creationId xmlns:p14="http://schemas.microsoft.com/office/powerpoint/2010/main" val="1992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two strategies for more 1-octene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-30349" y="3764378"/>
            <a:ext cx="479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modify a full-range catalyst to skew the product distribution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AF83C-3669-4449-8928-388D7A751E18}"/>
              </a:ext>
            </a:extLst>
          </p:cNvPr>
          <p:cNvSpPr/>
          <p:nvPr/>
        </p:nvSpPr>
        <p:spPr>
          <a:xfrm>
            <a:off x="1541570" y="1573675"/>
            <a:ext cx="2683189" cy="15906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1" y="668863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confining full-range catalysts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252578E0-CEA2-4BC5-8CEC-C7F2B9A36715}"/>
              </a:ext>
            </a:extLst>
          </p:cNvPr>
          <p:cNvSpPr txBox="1">
            <a:spLocks/>
          </p:cNvSpPr>
          <p:nvPr/>
        </p:nvSpPr>
        <p:spPr>
          <a:xfrm>
            <a:off x="4572000" y="668863"/>
            <a:ext cx="4571999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selective ethylene tetramerization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57DAEC4-149F-42C0-9AD2-15CA1B2363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489934"/>
              </p:ext>
            </p:extLst>
          </p:nvPr>
        </p:nvGraphicFramePr>
        <p:xfrm>
          <a:off x="5398261" y="3307361"/>
          <a:ext cx="19113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name="CS ChemDraw Drawing" r:id="rId5" imgW="3056606" imgH="2104355" progId="ChemDraw.Document.6.0">
                  <p:embed/>
                </p:oleObj>
              </mc:Choice>
              <mc:Fallback>
                <p:oleObj name="CS ChemDraw Drawing" r:id="rId5" imgW="3056606" imgH="2104355" progId="ChemDraw.Document.6.0">
                  <p:embed/>
                  <p:pic>
                    <p:nvPicPr>
                      <p:cNvPr id="112" name="Object 111">
                        <a:extLst>
                          <a:ext uri="{FF2B5EF4-FFF2-40B4-BE49-F238E27FC236}">
                            <a16:creationId xmlns:a16="http://schemas.microsoft.com/office/drawing/2014/main" id="{A5B9CBB3-A371-4F19-BEBE-697509694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8261" y="3307361"/>
                        <a:ext cx="191135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4D8D50A4-21F7-41F4-A815-53B348545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80785"/>
              </p:ext>
            </p:extLst>
          </p:nvPr>
        </p:nvGraphicFramePr>
        <p:xfrm>
          <a:off x="7528384" y="1163563"/>
          <a:ext cx="960485" cy="7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CS ChemDraw Drawing" r:id="rId7" imgW="1535819" imgH="1119724" progId="ChemDraw.Document.6.0">
                  <p:embed/>
                </p:oleObj>
              </mc:Choice>
              <mc:Fallback>
                <p:oleObj name="CS ChemDraw Drawing" r:id="rId7" imgW="1535819" imgH="1119724" progId="ChemDraw.Document.6.0">
                  <p:embed/>
                  <p:pic>
                    <p:nvPicPr>
                      <p:cNvPr id="111" name="Object 110">
                        <a:extLst>
                          <a:ext uri="{FF2B5EF4-FFF2-40B4-BE49-F238E27FC236}">
                            <a16:creationId xmlns:a16="http://schemas.microsoft.com/office/drawing/2014/main" id="{F78C4E17-45AD-4436-BBEE-940E0ABEF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8384" y="1163563"/>
                        <a:ext cx="960485" cy="7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EB4A1AE5-D433-412A-8F94-BCFEC3449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02875"/>
              </p:ext>
            </p:extLst>
          </p:nvPr>
        </p:nvGraphicFramePr>
        <p:xfrm>
          <a:off x="7890644" y="3638501"/>
          <a:ext cx="769779" cy="73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3" name="CS ChemDraw Drawing" r:id="rId9" imgW="1231019" imgH="1168977" progId="ChemDraw.Document.6.0">
                  <p:embed/>
                </p:oleObj>
              </mc:Choice>
              <mc:Fallback>
                <p:oleObj name="CS ChemDraw Drawing" r:id="rId9" imgW="1231019" imgH="1168977" progId="ChemDraw.Document.6.0">
                  <p:embed/>
                  <p:pic>
                    <p:nvPicPr>
                      <p:cNvPr id="113" name="Object 112">
                        <a:extLst>
                          <a:ext uri="{FF2B5EF4-FFF2-40B4-BE49-F238E27FC236}">
                            <a16:creationId xmlns:a16="http://schemas.microsoft.com/office/drawing/2014/main" id="{A9E59F21-65E0-462B-8B31-B93AA939D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90644" y="3638501"/>
                        <a:ext cx="769779" cy="73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957F7-2B7D-4916-A01D-2158A0F54CCB}"/>
              </a:ext>
            </a:extLst>
          </p:cNvPr>
          <p:cNvGrpSpPr/>
          <p:nvPr/>
        </p:nvGrpSpPr>
        <p:grpSpPr>
          <a:xfrm>
            <a:off x="5245295" y="1576711"/>
            <a:ext cx="3165960" cy="2751975"/>
            <a:chOff x="5245295" y="1576711"/>
            <a:chExt cx="3165960" cy="27519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71A23-96A9-460E-8603-F3CFAD3C240B}"/>
                </a:ext>
              </a:extLst>
            </p:cNvPr>
            <p:cNvGrpSpPr/>
            <p:nvPr/>
          </p:nvGrpSpPr>
          <p:grpSpPr>
            <a:xfrm rot="175428" flipH="1">
              <a:off x="5245295" y="3000095"/>
              <a:ext cx="2060800" cy="1328591"/>
              <a:chOff x="7738720" y="747330"/>
              <a:chExt cx="4588537" cy="311480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69A7279-33CC-417C-B549-CBAE3EFA0A5B}"/>
                  </a:ext>
                </a:extLst>
              </p:cNvPr>
              <p:cNvGrpSpPr/>
              <p:nvPr/>
            </p:nvGrpSpPr>
            <p:grpSpPr>
              <a:xfrm>
                <a:off x="7738720" y="2668766"/>
                <a:ext cx="1762424" cy="1193371"/>
                <a:chOff x="1331504" y="1775528"/>
                <a:chExt cx="1762424" cy="1193371"/>
              </a:xfrm>
            </p:grpSpPr>
            <p:pic>
              <p:nvPicPr>
                <p:cNvPr id="3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075A271-8827-4C6D-AB94-DF7C8C3962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331504" y="25075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DD9C81B8-A3C0-4AE5-82D3-D2F66287C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686067" y="22461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918CE06-D7B1-4A0A-ABD9-6B3F07D794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040630" y="20056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1BDBFD0E-B293-4DC3-8145-C965BAB1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384802" y="17755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6B895FB-971C-4CD8-AC5A-C4F661254BE7}"/>
                  </a:ext>
                </a:extLst>
              </p:cNvPr>
              <p:cNvGrpSpPr/>
              <p:nvPr/>
            </p:nvGrpSpPr>
            <p:grpSpPr>
              <a:xfrm>
                <a:off x="9146581" y="1705535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6FD4B6A-8E3F-4F1D-95AF-BCD0543288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3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3F03535-0E98-4D85-8EDE-F791992A3A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80FCDA4-55BC-4A70-8F06-A83E35B0D4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B7ECB3A-D0D9-4449-B24C-F879870E62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D914FBF-A9A3-4CA9-AEA5-E0198F6ACE4B}"/>
                  </a:ext>
                </a:extLst>
              </p:cNvPr>
              <p:cNvGrpSpPr/>
              <p:nvPr/>
            </p:nvGrpSpPr>
            <p:grpSpPr>
              <a:xfrm>
                <a:off x="10564833" y="747330"/>
                <a:ext cx="1762424" cy="1193371"/>
                <a:chOff x="1483904" y="1927928"/>
                <a:chExt cx="1762424" cy="1193371"/>
              </a:xfrm>
            </p:grpSpPr>
            <p:pic>
              <p:nvPicPr>
                <p:cNvPr id="3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64B7F893-9F60-4A76-90DC-0F5E35A108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3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3C58D746-BC00-40D7-AC6C-6390A1E3F8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9404A763-0AB1-4B8E-9F1C-55664027D2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F3E6D68-0E83-41CB-BCE8-3D8A286F47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A016B9-AA94-4397-AC9D-609E1091DBDB}"/>
                </a:ext>
              </a:extLst>
            </p:cNvPr>
            <p:cNvGrpSpPr/>
            <p:nvPr/>
          </p:nvGrpSpPr>
          <p:grpSpPr>
            <a:xfrm rot="21213820">
              <a:off x="7482823" y="3198148"/>
              <a:ext cx="928432" cy="768000"/>
              <a:chOff x="7247491" y="3659462"/>
              <a:chExt cx="1628047" cy="14180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B48F062-D5AB-4C03-9D46-170EB673FF45}"/>
                  </a:ext>
                </a:extLst>
              </p:cNvPr>
              <p:cNvGrpSpPr/>
              <p:nvPr/>
            </p:nvGrpSpPr>
            <p:grpSpPr>
              <a:xfrm>
                <a:off x="7247491" y="3659462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5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B8E0AB4F-2966-462D-9314-856FF3009E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55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779173E2-B8AC-4827-ACE7-BEF7C3C4D7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E78EF7E-46FB-4946-97F5-022D85BC4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551A351F-CAE0-4F4D-8667-017C98BDA7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7D234AE-3012-46C3-AD40-728A9E8D1C98}"/>
                  </a:ext>
                </a:extLst>
              </p:cNvPr>
              <p:cNvGrpSpPr/>
              <p:nvPr/>
            </p:nvGrpSpPr>
            <p:grpSpPr>
              <a:xfrm>
                <a:off x="7367514" y="3903310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51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FD45A37E-342B-40C6-ACC7-7402006980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51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01E03924-139A-49A7-A9F7-685E306CF2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883BA69-3126-4E4F-BDAB-E8BD094DDE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CF110481-8CBD-4716-9903-8F7D561D1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BB6DC8D-901E-46F1-B81F-87C6975E7502}"/>
                  </a:ext>
                </a:extLst>
              </p:cNvPr>
              <p:cNvGrpSpPr/>
              <p:nvPr/>
            </p:nvGrpSpPr>
            <p:grpSpPr>
              <a:xfrm>
                <a:off x="7487537" y="4137633"/>
                <a:ext cx="1388001" cy="939842"/>
                <a:chOff x="1483904" y="1927928"/>
                <a:chExt cx="1762424" cy="1193371"/>
              </a:xfrm>
            </p:grpSpPr>
            <p:pic>
              <p:nvPicPr>
                <p:cNvPr id="47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D9E6DF-E65A-4EC7-A4E1-62F4C66E4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483904" y="2659912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CCBAFA-B844-4905-A381-E56B8F0EA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8467" y="2398599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EB1FD141-96FF-4C2A-8282-B713ECBFB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93030" y="215806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Magnetic bar icon isometric style Royalty Free Vector Image">
                  <a:extLst>
                    <a:ext uri="{FF2B5EF4-FFF2-40B4-BE49-F238E27FC236}">
                      <a16:creationId xmlns:a16="http://schemas.microsoft.com/office/drawing/2014/main" id="{856E712F-E4DE-4390-87B2-144C060E17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537202" y="1927928"/>
                  <a:ext cx="709126" cy="461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B57B6A-E753-48C9-B033-D6B44903A989}"/>
                </a:ext>
              </a:extLst>
            </p:cNvPr>
            <p:cNvGrpSpPr/>
            <p:nvPr/>
          </p:nvGrpSpPr>
          <p:grpSpPr>
            <a:xfrm>
              <a:off x="6146378" y="1576711"/>
              <a:ext cx="1480781" cy="1079725"/>
              <a:chOff x="3356537" y="997973"/>
              <a:chExt cx="2596619" cy="1993572"/>
            </a:xfrm>
          </p:grpSpPr>
          <p:pic>
            <p:nvPicPr>
              <p:cNvPr id="6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95CACE3-3D4E-42B3-847F-8A8A8E52F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89780">
                <a:off x="3579507" y="1851236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 descr="Magnetic bar icon isometric style Royalty Free Vector Image">
                <a:extLst>
                  <a:ext uri="{FF2B5EF4-FFF2-40B4-BE49-F238E27FC236}">
                    <a16:creationId xmlns:a16="http://schemas.microsoft.com/office/drawing/2014/main" id="{161815DD-DBD2-403B-A9DF-60C9D2F5A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356537" y="138497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5964FD9-1BFC-4AA6-94A5-A79471650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4764">
                <a:off x="4137981" y="14573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AF12FB1-455F-466D-9649-D4E097001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950802">
                <a:off x="4400386" y="997973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2C9BA85-1930-4814-A247-87C3B2D2D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76868">
                <a:off x="4031133" y="2181724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 descr="Magnetic bar icon isometric style Royalty Free Vector Image">
                <a:extLst>
                  <a:ext uri="{FF2B5EF4-FFF2-40B4-BE49-F238E27FC236}">
                    <a16:creationId xmlns:a16="http://schemas.microsoft.com/office/drawing/2014/main" id="{967BB75F-BAD6-4840-868D-1AA646BEF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483722">
                <a:off x="4688649" y="1932122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B520F56-B935-4FC1-B35C-704FFC1BE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088360">
                <a:off x="4643333" y="262817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A1BEF94-B559-481C-B177-A0FDB28F4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71090">
                <a:off x="4693170" y="12025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8D3073B-F372-4AD6-ACD7-320D338C7B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717097">
                <a:off x="5343401" y="2104730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8" descr="Magnetic bar icon isometric style Royalty Free Vector Image">
                <a:extLst>
                  <a:ext uri="{FF2B5EF4-FFF2-40B4-BE49-F238E27FC236}">
                    <a16:creationId xmlns:a16="http://schemas.microsoft.com/office/drawing/2014/main" id="{9AC0F626-6BB8-4F4B-AD7A-59CDFBF8C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482107">
                <a:off x="5268903" y="1234949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76985E9-A3B0-4F8C-97E6-FF543CB5B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0285319">
                <a:off x="5394682" y="1683671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DB44638-0942-4F90-9D3B-3AF57F563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323555">
                <a:off x="3898839" y="2607227"/>
                <a:ext cx="558474" cy="363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Arrow: Bent 73">
              <a:extLst>
                <a:ext uri="{FF2B5EF4-FFF2-40B4-BE49-F238E27FC236}">
                  <a16:creationId xmlns:a16="http://schemas.microsoft.com/office/drawing/2014/main" id="{3D0ED567-C691-49C6-A9A3-0676834D1996}"/>
                </a:ext>
              </a:extLst>
            </p:cNvPr>
            <p:cNvSpPr/>
            <p:nvPr/>
          </p:nvSpPr>
          <p:spPr>
            <a:xfrm rot="10800000">
              <a:off x="6462624" y="2722950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Arrow: Bent 74">
              <a:extLst>
                <a:ext uri="{FF2B5EF4-FFF2-40B4-BE49-F238E27FC236}">
                  <a16:creationId xmlns:a16="http://schemas.microsoft.com/office/drawing/2014/main" id="{BBF5745F-A909-4C89-B14B-87D2F0B30D4F}"/>
                </a:ext>
              </a:extLst>
            </p:cNvPr>
            <p:cNvSpPr/>
            <p:nvPr/>
          </p:nvSpPr>
          <p:spPr>
            <a:xfrm rot="10800000" flipH="1">
              <a:off x="7066149" y="2722546"/>
              <a:ext cx="424145" cy="831317"/>
            </a:xfrm>
            <a:prstGeom prst="ben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19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L -0.07812 -0.002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67D409B-C3B3-4CD8-9215-F11B4DF7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55" y="2480245"/>
            <a:ext cx="1543050" cy="2057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confining full-range catalysts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19" y="1617345"/>
            <a:ext cx="3977640" cy="190881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9AF83C-3669-4449-8928-388D7A751E18}"/>
              </a:ext>
            </a:extLst>
          </p:cNvPr>
          <p:cNvSpPr/>
          <p:nvPr/>
        </p:nvSpPr>
        <p:spPr>
          <a:xfrm>
            <a:off x="1520199" y="1699893"/>
            <a:ext cx="2606989" cy="13919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4324882" y="605855"/>
            <a:ext cx="4209834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5506" y="1792651"/>
            <a:ext cx="251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confine full-range catalyst to cut off larger product distribution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7731FB-4B31-4299-89D6-ECBF3F7FA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942313"/>
          <a:ext cx="26622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CS ChemDraw Drawing" r:id="rId6" imgW="2661800" imgH="1212576" progId="ChemDraw.Document.6.0">
                  <p:embed/>
                </p:oleObj>
              </mc:Choice>
              <mc:Fallback>
                <p:oleObj name="CS ChemDraw Drawing" r:id="rId6" imgW="2661800" imgH="1212576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97731FB-4B31-4299-89D6-ECBF3F7FA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942313"/>
                        <a:ext cx="2662237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itle 2">
            <a:extLst>
              <a:ext uri="{FF2B5EF4-FFF2-40B4-BE49-F238E27FC236}">
                <a16:creationId xmlns:a16="http://schemas.microsoft.com/office/drawing/2014/main" id="{80A26DF4-E551-4CAF-894D-AD799571404B}"/>
              </a:ext>
            </a:extLst>
          </p:cNvPr>
          <p:cNvSpPr txBox="1">
            <a:spLocks/>
          </p:cNvSpPr>
          <p:nvPr/>
        </p:nvSpPr>
        <p:spPr>
          <a:xfrm>
            <a:off x="3952876" y="566571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pyridyl </a:t>
            </a:r>
            <a:r>
              <a:rPr lang="en-US" dirty="0" err="1">
                <a:solidFill>
                  <a:schemeClr val="accent5"/>
                </a:solidFill>
              </a:rPr>
              <a:t>diimine</a:t>
            </a:r>
            <a:r>
              <a:rPr lang="en-US" dirty="0">
                <a:solidFill>
                  <a:schemeClr val="accent5"/>
                </a:solidFill>
              </a:rPr>
              <a:t> (PDI) catalysts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ED37FD1-7867-474C-930A-C6369CD54718}"/>
              </a:ext>
            </a:extLst>
          </p:cNvPr>
          <p:cNvSpPr/>
          <p:nvPr/>
        </p:nvSpPr>
        <p:spPr>
          <a:xfrm>
            <a:off x="5332780" y="2067268"/>
            <a:ext cx="29004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Small, B. L. </a:t>
            </a:r>
            <a:r>
              <a:rPr lang="en-GB" i="1" dirty="0"/>
              <a:t>Acc. Chem. Res. </a:t>
            </a:r>
            <a:r>
              <a:rPr lang="en-GB" b="1" dirty="0"/>
              <a:t>2015</a:t>
            </a:r>
            <a:r>
              <a:rPr lang="en-GB" dirty="0"/>
              <a:t>, </a:t>
            </a:r>
            <a:r>
              <a:rPr lang="en-GB" i="1" dirty="0"/>
              <a:t>48</a:t>
            </a:r>
            <a:r>
              <a:rPr lang="en-GB" dirty="0"/>
              <a:t>, 2599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F70BD-28D8-4F36-BBD0-1804D67C1E0B}"/>
              </a:ext>
            </a:extLst>
          </p:cNvPr>
          <p:cNvSpPr txBox="1"/>
          <p:nvPr/>
        </p:nvSpPr>
        <p:spPr>
          <a:xfrm>
            <a:off x="6545759" y="1066819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highly active</a:t>
            </a:r>
          </a:p>
          <a:p>
            <a:r>
              <a:rPr lang="en-US" sz="1200" dirty="0"/>
              <a:t>Schulz-Flory product distribution</a:t>
            </a:r>
          </a:p>
          <a:p>
            <a:r>
              <a:rPr lang="en-US" sz="1200" dirty="0"/>
              <a:t>troublesome polymer byproduct</a:t>
            </a: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84574B83-F258-45F1-8951-3A790C481EFA}"/>
              </a:ext>
            </a:extLst>
          </p:cNvPr>
          <p:cNvSpPr txBox="1">
            <a:spLocks/>
          </p:cNvSpPr>
          <p:nvPr/>
        </p:nvSpPr>
        <p:spPr>
          <a:xfrm>
            <a:off x="3518140" y="2689875"/>
            <a:ext cx="4581840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</a:rPr>
              <a:t>proposed confinement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A3143-4D66-44BF-ACDC-71C291021CF2}"/>
              </a:ext>
            </a:extLst>
          </p:cNvPr>
          <p:cNvSpPr txBox="1"/>
          <p:nvPr/>
        </p:nvSpPr>
        <p:spPr>
          <a:xfrm>
            <a:off x="4945380" y="3545927"/>
            <a:ext cx="2196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chain-pore steric interactions</a:t>
            </a:r>
          </a:p>
        </p:txBody>
      </p:sp>
    </p:spTree>
    <p:extLst>
      <p:ext uri="{BB962C8B-B14F-4D97-AF65-F5344CB8AC3E}">
        <p14:creationId xmlns:p14="http://schemas.microsoft.com/office/powerpoint/2010/main" val="3514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4" grpId="0"/>
      <p:bldP spid="78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67D409B-C3B3-4CD8-9215-F11B4DF7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55" y="2480245"/>
            <a:ext cx="1543050" cy="2057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30007A-491E-45B3-9730-646E1400E85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8775" r="30699" b="6401"/>
          <a:stretch/>
        </p:blipFill>
        <p:spPr bwMode="auto">
          <a:xfrm>
            <a:off x="6188054" y="2466726"/>
            <a:ext cx="2955946" cy="2057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381B715-B107-46C4-A11A-63A44503537E}"/>
              </a:ext>
            </a:extLst>
          </p:cNvPr>
          <p:cNvGraphicFramePr>
            <a:graphicFrameLocks noGrp="1"/>
          </p:cNvGraphicFramePr>
          <p:nvPr/>
        </p:nvGraphicFramePr>
        <p:xfrm>
          <a:off x="66675" y="2451697"/>
          <a:ext cx="746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4048324316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2500570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76882444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72183244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059027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71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surface pores</a:t>
                      </a:r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D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5370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pore construction strategies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04C3918-2A55-4AA7-845D-47A69005D50A}"/>
              </a:ext>
            </a:extLst>
          </p:cNvPr>
          <p:cNvSpPr txBox="1">
            <a:spLocks/>
          </p:cNvSpPr>
          <p:nvPr/>
        </p:nvSpPr>
        <p:spPr>
          <a:xfrm>
            <a:off x="4296307" y="611437"/>
            <a:ext cx="4209834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484DA909-76F8-4210-AAE9-33EE5643CC19}"/>
              </a:ext>
            </a:extLst>
          </p:cNvPr>
          <p:cNvGraphicFramePr>
            <a:graphicFrameLocks noGrp="1"/>
          </p:cNvGraphicFramePr>
          <p:nvPr/>
        </p:nvGraphicFramePr>
        <p:xfrm>
          <a:off x="66675" y="807498"/>
          <a:ext cx="746760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150730441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6585133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70853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1375741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57774735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70170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pore dimensions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pore size tunability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synthetic feasibility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synthetic tunability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reactant accessibility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88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zeolite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50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76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molecular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910472"/>
                  </a:ext>
                </a:extLst>
              </a:tr>
            </a:tbl>
          </a:graphicData>
        </a:graphic>
      </p:graphicFrame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DD22EF17-004A-4C68-942B-8C3777FC8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4069" y="1229603"/>
            <a:ext cx="548640" cy="54864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9B560A4D-8972-4B29-B67C-184491C2D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1318" y="1259580"/>
            <a:ext cx="548640" cy="548640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97138C82-727D-4562-8FAE-0442A5C11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4515" y="1218413"/>
            <a:ext cx="548640" cy="548640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B7EF1C7D-38D1-4038-93FD-B6047E19D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7712" y="1250055"/>
            <a:ext cx="548640" cy="548640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48A29E61-FA18-46E1-B27F-047788C92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3537" y="1617333"/>
            <a:ext cx="548640" cy="548640"/>
          </a:xfrm>
          <a:prstGeom prst="rect">
            <a:avLst/>
          </a:prstGeom>
        </p:spPr>
      </p:pic>
      <p:pic>
        <p:nvPicPr>
          <p:cNvPr id="41" name="Graphic 40" descr="Close">
            <a:extLst>
              <a:ext uri="{FF2B5EF4-FFF2-40B4-BE49-F238E27FC236}">
                <a16:creationId xmlns:a16="http://schemas.microsoft.com/office/drawing/2014/main" id="{CE97A812-F84D-4AF4-BF83-F21D7D65E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4515" y="1606143"/>
            <a:ext cx="548640" cy="548640"/>
          </a:xfrm>
          <a:prstGeom prst="rect">
            <a:avLst/>
          </a:prstGeom>
        </p:spPr>
      </p:pic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96AE43E1-C38A-4A7E-88C5-926E66323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1318" y="1628260"/>
            <a:ext cx="548640" cy="548640"/>
          </a:xfrm>
          <a:prstGeom prst="rect">
            <a:avLst/>
          </a:prstGeom>
        </p:spPr>
      </p:pic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5599010E-2FA0-4D0A-A3A2-2A08B9E6A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7712" y="1628260"/>
            <a:ext cx="548640" cy="548640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A7604269-D3E7-46D6-95D9-30C73ABD8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2512" y="1985101"/>
            <a:ext cx="548640" cy="548640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3C239CFF-8518-4DF6-8E40-2D1DA2EEA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1318" y="1986503"/>
            <a:ext cx="548640" cy="548640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E558D6DC-44D8-4593-8650-9FFA9C7FC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4515" y="1992961"/>
            <a:ext cx="548640" cy="548640"/>
          </a:xfrm>
          <a:prstGeom prst="rect">
            <a:avLst/>
          </a:prstGeom>
        </p:spPr>
      </p:pic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BE2A41C4-B32E-4467-A79C-F46143D34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7712" y="1978597"/>
            <a:ext cx="548640" cy="548640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BABA4167-B72D-4A54-B799-CEFCE4FAD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0909" y="1250055"/>
            <a:ext cx="548640" cy="548640"/>
          </a:xfrm>
          <a:prstGeom prst="rect">
            <a:avLst/>
          </a:prstGeom>
        </p:spPr>
      </p:pic>
      <p:pic>
        <p:nvPicPr>
          <p:cNvPr id="49" name="Graphic 48" descr="Close">
            <a:extLst>
              <a:ext uri="{FF2B5EF4-FFF2-40B4-BE49-F238E27FC236}">
                <a16:creationId xmlns:a16="http://schemas.microsoft.com/office/drawing/2014/main" id="{F115AA1C-2532-4A39-93DF-FC2AE2AC2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0909" y="1628260"/>
            <a:ext cx="548640" cy="548640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10760430-F589-4731-9FE6-DB7961D02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0909" y="1978597"/>
            <a:ext cx="548640" cy="548640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3B1B4A00-B015-4D94-923C-C22E828B0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5709" y="2385315"/>
            <a:ext cx="548640" cy="548640"/>
          </a:xfrm>
          <a:prstGeom prst="rect">
            <a:avLst/>
          </a:prstGeom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DB27118B-6AFD-481A-BE8C-09E75143A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2103" y="2377409"/>
            <a:ext cx="548640" cy="548640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D48C8C4F-D5F8-425F-AC7C-73A9883BC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5300" y="2377409"/>
            <a:ext cx="548640" cy="548640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CB682542-F424-494E-BA4A-720B1C337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9098" y="2384021"/>
            <a:ext cx="548640" cy="548640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id="{F28B98A2-A833-41F5-BB49-811D05B4C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9544" y="2372831"/>
            <a:ext cx="548640" cy="548640"/>
          </a:xfrm>
          <a:prstGeom prst="rect">
            <a:avLst/>
          </a:prstGeom>
        </p:spPr>
      </p:pic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3C6B7A5-0182-4459-AE52-519D55DA7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3" y="2914945"/>
          <a:ext cx="56578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CS ChemDraw Drawing" r:id="rId10" imgW="6058678" imgH="1821111" progId="ChemDraw.Document.6.0">
                  <p:embed/>
                </p:oleObj>
              </mc:Choice>
              <mc:Fallback>
                <p:oleObj name="CS ChemDraw Drawing" r:id="rId10" imgW="6058678" imgH="1821111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E3C6B7A5-0182-4459-AE52-519D55DA77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3" y="2914945"/>
                        <a:ext cx="565785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1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87_oItRESbUFrtMdDGOw"/>
</p:tagLst>
</file>

<file path=ppt/theme/theme1.xml><?xml version="1.0" encoding="utf-8"?>
<a:theme xmlns:a="http://schemas.openxmlformats.org/drawingml/2006/main" name="Aramco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amcoTheme" id="{F53D0FEC-9B85-45AB-B44E-F1C9A754AAF6}" vid="{A719358D-0A1D-418E-B087-23ACD7F6F0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25018</TotalTime>
  <Words>1632</Words>
  <Application>Microsoft Office PowerPoint</Application>
  <PresentationFormat>On-screen Show (16:9)</PresentationFormat>
  <Paragraphs>380</Paragraphs>
  <Slides>30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Lucida Grande</vt:lpstr>
      <vt:lpstr>MathJax_Main</vt:lpstr>
      <vt:lpstr>MathJax_Math-italic</vt:lpstr>
      <vt:lpstr>Trebuchet MS</vt:lpstr>
      <vt:lpstr>AramcoTheme</vt:lpstr>
      <vt:lpstr>CS ChemDraw Drawing</vt:lpstr>
      <vt:lpstr>think-cell Slide</vt:lpstr>
      <vt:lpstr>ethylene oligomerization: molecular strategies to avoid polyethylene fouling </vt:lpstr>
      <vt:lpstr>boston downstream research center</vt:lpstr>
      <vt:lpstr>boston downstream research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Greatly Reduced PE via Surface Confined Catalysts</vt:lpstr>
      <vt:lpstr>Ethylene Tetramerization Challenges</vt:lpstr>
      <vt:lpstr>ligand degradation may result in polyethylene</vt:lpstr>
      <vt:lpstr>hypotheses</vt:lpstr>
      <vt:lpstr>computational prediction of isomerization thermochemistry (ΔGPPN)</vt:lpstr>
      <vt:lpstr>XTBDFT</vt:lpstr>
      <vt:lpstr>ΔGPPN vs known PNP/PPN ligands</vt:lpstr>
      <vt:lpstr>       Ligand Stability Correlates with Lower PE wt%</vt:lpstr>
      <vt:lpstr>design criteria to maximize PNP stability (and lower PE fouling)</vt:lpstr>
      <vt:lpstr>optimized PNP ligands compared with benchmark catalyst</vt:lpstr>
      <vt:lpstr>selective ethylene tetramerization summary</vt:lpstr>
      <vt:lpstr>acknowledgements</vt:lpstr>
      <vt:lpstr>supplementary slides…</vt:lpstr>
      <vt:lpstr>need for selective ethylene tetramerization</vt:lpstr>
      <vt:lpstr>Inverse logarithmic relation</vt:lpstr>
      <vt:lpstr>GFN-xTB/CREST vs molecular mechanics (MM)</vt:lpstr>
      <vt:lpstr>1-octene results from metallocycle mechanism </vt:lpstr>
      <vt:lpstr>McGuinness’s 2016 DFT mechanism study </vt:lpstr>
      <vt:lpstr>Computational: Automated Conformational Analysis (XTBDFT)</vt:lpstr>
      <vt:lpstr>Computational: First Detailed Reaction Mechanism of Full Sasol Ligand</vt:lpstr>
      <vt:lpstr>Computational: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ethylene tetramerization catalysts from automated modelling of conformationally complex ligands</dc:title>
  <dc:creator>Lin, Sibo</dc:creator>
  <cp:lastModifiedBy>Lin, Sibo</cp:lastModifiedBy>
  <cp:revision>135</cp:revision>
  <dcterms:created xsi:type="dcterms:W3CDTF">2020-11-05T14:15:33Z</dcterms:created>
  <dcterms:modified xsi:type="dcterms:W3CDTF">2021-12-19T17:08:41Z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959062-7b44-4d77-8d0f-cf572960120c_Enabled">
    <vt:lpwstr>true</vt:lpwstr>
  </property>
  <property fmtid="{D5CDD505-2E9C-101B-9397-08002B2CF9AE}" pid="3" name="MSIP_Label_10959062-7b44-4d77-8d0f-cf572960120c_SetDate">
    <vt:lpwstr>2020-11-05T17:35:48Z</vt:lpwstr>
  </property>
  <property fmtid="{D5CDD505-2E9C-101B-9397-08002B2CF9AE}" pid="4" name="MSIP_Label_10959062-7b44-4d77-8d0f-cf572960120c_Method">
    <vt:lpwstr>Privileged</vt:lpwstr>
  </property>
  <property fmtid="{D5CDD505-2E9C-101B-9397-08002B2CF9AE}" pid="5" name="MSIP_Label_10959062-7b44-4d77-8d0f-cf572960120c_Name">
    <vt:lpwstr>ASC-General-Use</vt:lpwstr>
  </property>
  <property fmtid="{D5CDD505-2E9C-101B-9397-08002B2CF9AE}" pid="6" name="MSIP_Label_10959062-7b44-4d77-8d0f-cf572960120c_SiteId">
    <vt:lpwstr>3793a1e6-1687-4a33-a150-6d1a5640ff06</vt:lpwstr>
  </property>
  <property fmtid="{D5CDD505-2E9C-101B-9397-08002B2CF9AE}" pid="7" name="MSIP_Label_10959062-7b44-4d77-8d0f-cf572960120c_ActionId">
    <vt:lpwstr>ef0581af-3539-4fd8-a3ab-0000cb41ef96</vt:lpwstr>
  </property>
  <property fmtid="{D5CDD505-2E9C-101B-9397-08002B2CF9AE}" pid="8" name="MSIP_Label_10959062-7b44-4d77-8d0f-cf572960120c_ContentBits">
    <vt:lpwstr>2</vt:lpwstr>
  </property>
</Properties>
</file>